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96" r:id="rId2"/>
    <p:sldId id="297" r:id="rId3"/>
    <p:sldId id="269" r:id="rId4"/>
    <p:sldId id="263" r:id="rId5"/>
    <p:sldId id="264" r:id="rId6"/>
    <p:sldId id="265" r:id="rId7"/>
    <p:sldId id="273" r:id="rId8"/>
    <p:sldId id="267" r:id="rId9"/>
    <p:sldId id="295" r:id="rId10"/>
    <p:sldId id="268" r:id="rId11"/>
    <p:sldId id="270" r:id="rId12"/>
    <p:sldId id="271" r:id="rId13"/>
    <p:sldId id="274" r:id="rId14"/>
    <p:sldId id="277" r:id="rId15"/>
    <p:sldId id="338" r:id="rId16"/>
    <p:sldId id="275" r:id="rId17"/>
    <p:sldId id="301" r:id="rId18"/>
    <p:sldId id="302" r:id="rId19"/>
    <p:sldId id="300" r:id="rId20"/>
    <p:sldId id="304" r:id="rId21"/>
    <p:sldId id="337" r:id="rId22"/>
    <p:sldId id="276" r:id="rId23"/>
    <p:sldId id="305" r:id="rId24"/>
    <p:sldId id="306" r:id="rId25"/>
    <p:sldId id="308" r:id="rId26"/>
    <p:sldId id="309" r:id="rId27"/>
    <p:sldId id="307" r:id="rId28"/>
    <p:sldId id="339" r:id="rId29"/>
    <p:sldId id="27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40" r:id="rId42"/>
    <p:sldId id="280" r:id="rId43"/>
    <p:sldId id="321" r:id="rId44"/>
    <p:sldId id="322" r:id="rId45"/>
    <p:sldId id="323" r:id="rId46"/>
    <p:sldId id="324" r:id="rId47"/>
    <p:sldId id="325" r:id="rId48"/>
    <p:sldId id="326" r:id="rId49"/>
    <p:sldId id="341" r:id="rId50"/>
    <p:sldId id="281" r:id="rId51"/>
    <p:sldId id="33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289" r:id="rId62"/>
    <p:sldId id="290" r:id="rId63"/>
    <p:sldId id="342" r:id="rId64"/>
    <p:sldId id="299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1F3841"/>
    <a:srgbClr val="16262C"/>
    <a:srgbClr val="3C96BA"/>
    <a:srgbClr val="940000"/>
    <a:srgbClr val="512E2E"/>
    <a:srgbClr val="713615"/>
    <a:srgbClr val="FFC102"/>
    <a:srgbClr val="00B050"/>
    <a:srgbClr val="14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23" autoAdjust="0"/>
    <p:restoredTop sz="94677"/>
  </p:normalViewPr>
  <p:slideViewPr>
    <p:cSldViewPr snapToGrid="0">
      <p:cViewPr varScale="1">
        <p:scale>
          <a:sx n="78" d="100"/>
          <a:sy n="78" d="100"/>
        </p:scale>
        <p:origin x="13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8:37:18.1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24575,'55'9'0,"-6"4"0,7 6 0,29 12 0,9 7-963,-16-4 1,4 4 0,2 1 962,-14-6 0,3 2 0,0 1 0,0 0 0,3 2 0,-1 0 0,1 2 0,1-1-424,3 2 1,0 0-1,2 0 1,-1 1 423,5 3 0,0 1 0,0 1 0,1 0 0,-17-8 0,1 0 0,0 1 0,0 0 0,0 0 0,0 1 0,0 0 0,0 0 0,0 1 0,-2-2 0,13 9 0,-1 0 0,-1-1 0,-2-2 72,-9-5 1,-2-2 0,-1-1 0,-2-1-73,11 5 0,-2-1 0,-4-2 0,19 8 0,-5-3 0,-15-9 0,-5-2 639,-7-3 0,-3-1-639,32 18 2108,-15-5-2108,-10-5 904,-6-3-904,-2 0 0,1-1 0,5 4 0,11 7 0,-25-17 0,2 1 0,4 4 0,1 2 0,4 2 0,-1 0 0,1 0 0,-2-1 0,-3-2 0,-1-2 0,-3-2 0,-1-3 0,35 19 0,-11-9 0,-10-8 0,-7-4 0,-7-3 0,-9-3 0,-6-2 0,-5-3 0,-3-1 0,0 0 0,2 1 0,-1 0 0,-1 0 0,-3-1 0,-4-1 0,0-1 0,-3-1 0,-3-2 0,-4-3 0,-3-2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8:37:20.6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3461 24575,'2'-84'0,"6"31"0,5-3 0,11-16 0,7-3 0,14-11 0,8 0-571,-11 24 0,5 0 1,1 1 570,5-3 0,1 0 0,1 1 0,-2 2 0,1 1 0,-1 1 0,-2 3 0,-1 1 0,1 0 83,-1 4 1,-1 0 0,0 2-84,17-15 0,1 2 177,-2 4 1,2 3-178,-1 4 0,-1 1 0,-4 5 0,0-1 0,0-1 0,0-1 432,-4 1 1,-3 0-433,-6 3 0,-2 1 120,-4 1 1,-1 1-121,28-32 0,-8 11 0,-6 8 0,-4 9 0,2 4 0,1 0 0,5 0 0,1-2 0,3-2 0,0-2 0,-3-2 0,-5 4 0,-9 5 0,-11 10 0,-10 10 0,-9 6 0,-6 5 0,-3 2 0,0-1 0,6-5 0,9-8 0,11-10 0,11-6 0,9 0 0,3 1 0,3 3 0,1 1 0,-3-2 0,-3 3 0,-7 3 0,-11 6 0,-11 7 0,-7 4 0,-4 1 0,-1 2 0,-1-1 0,-1 1 0,-1 2 0,0-2 0,1-1 0,1-2 0,5-3 0,2-2 0,3-3 0,0 2 0,-2 3 0,-2 2 0,-2 2 0,-3 1 0,-5 3 0,-3 3 0,-4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2BD2B-0C19-B34B-879E-A75F526776DC}" type="datetimeFigureOut">
              <a:rPr lang="en-BR" smtClean="0"/>
              <a:t>12/14/2024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CB075-B0B8-2547-9D92-213BBBF569F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6022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46676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0432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6776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8485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4549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2234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5988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1786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65C50-3F99-5118-3610-1FC1A3DC8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AAFF2-5ED6-7450-EE33-7CEEE4639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156F-8803-C4C0-0B7D-05EA4E8E4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D6FE2-0186-0C44-EFED-D68FD9123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38442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095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1937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2618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2544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10149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7854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8129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80287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59445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06449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73932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39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07799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4821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86684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C8B1-574E-1E3F-B819-AC1D0A70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AE597-ECEB-3E2D-06FB-CEA39FFDD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1DA53-C295-F97E-17C5-260C4E04E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77311-E539-FE11-EBC2-B1D799EA2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32927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92245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66298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621389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44242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45770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341428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45125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98DC7-2D5A-C8BD-A778-8AB1B98D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99B1E-4195-5136-F223-0885EE325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7DC1BA-C1AE-A9E3-D3FE-97E70CC94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BE47-7221-09FF-BA8E-4DBE56C59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49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28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3571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509A0-4653-B91C-D99D-4AD327A19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04DF8-36D4-038A-D8F2-A54557A54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D1CEC-1BDA-7287-C34D-C6E12BDB3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D7A10-F5DB-890F-51EB-19FB26ACA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15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7519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070171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67948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30750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49766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49174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80760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846829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643790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59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174883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60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8724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16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833739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62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24980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17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01646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18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14206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19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87608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CB075-B0B8-2547-9D92-213BBBF569F0}" type="slidenum">
              <a:rPr lang="en-BR" smtClean="0"/>
              <a:t>20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6551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CF18A-5264-5189-E2E6-AB8182E47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92814F-1667-E5AE-07E8-E85EFD039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ADFA3A-22C5-80CB-BE3C-A687A8B35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D17CCA-D5B8-703C-8594-58F27665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57BE5C-1761-CA39-EAB4-F376D8E6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11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B4F83-E8C0-6B5C-ED0B-D9488976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4D11CC-C0AD-78C3-CB4C-448C58E35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AFDE14-8397-D4D5-1F7C-E85D3D9D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688337-6ECB-E552-DF2B-911D4263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8B2382-9A43-5050-092E-EFFB038C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01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B3288E-60C6-9925-0D85-688B35060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633664-EF1C-346E-742C-243A041FF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979570-0EF5-87C9-96E8-37B664C2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8B38F7-C36B-3D6F-F478-8AD19C5F9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0894C-E759-BEA9-E262-D0C24E42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6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F8F1F-DB3A-6099-15C1-482DA4C6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731861-6121-8841-7796-E2CA44FC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21BE26-AFF1-0971-1635-ADA6D3BC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548BFA-50C1-1C2D-75DF-AA3CE0C6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7B3717-7494-9452-CDA1-1BBA5B30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316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D1DF8-DD0C-76D5-F47F-33A59460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6E32A1-B630-DECE-9ED8-13F34B84A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C44D16-5870-755D-151C-D25A9C99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20EF2F-617F-62CD-460D-AE246D2A3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9FCFF7-CAC5-BE25-53B9-789C559D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23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FA933-B025-167A-7476-A252080A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4937EE-BCFC-2557-138A-31D9BA86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534DD8-25A3-ED9A-03A5-8F040B204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8D929E-EB6E-CA23-7CC9-3A201743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4A826A-D4C1-7410-C258-583CC55F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C30015-6E56-59CE-96AB-583712DE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536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38562-763B-2099-1F61-FE390135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659718-926A-6022-F2CA-FE1AA733D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B0497D-B5E7-35F7-E665-360EF22B8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70D3C94-B1E3-1AB9-FE00-8C0D16CF0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9CDB8B1-4686-4F72-373A-06F66FC75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660EDAA-74CC-5E2D-68BB-4549114E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3B471E3-C029-4E5E-9C08-56F4C98B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7B79771-97A0-239C-2F7A-191214F8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AE3B1-9F31-044D-FD46-2FE6E198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1B6D336-8CEA-E3DA-D64A-ACF731AF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EE84B2-C326-B382-745E-121AF1A7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590571-FBCC-006F-18A9-4E1FC6A2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36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5E47B5E-A387-74A7-9287-CF4F5687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9BE0BB-9BE8-233A-678B-B80B70D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809084-1B79-EF8A-62B9-712604D3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91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45FC6-E60B-68FD-D2E4-F2F18F97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73D4BA-769D-5C7A-8EC0-5494B1BF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B4A024-CF32-F793-1E21-755434C58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E94606-5D05-19C1-DBDE-E30014FD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6460B1-E72B-BE18-97D2-23BC0ED9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0719C-23FF-15B4-B43C-86C1DC75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370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8965E-7BE4-3F6E-FE28-15AD56CB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33CE54-F685-F66B-B0BE-0EF8CC934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B91354-6D47-1E96-BE5E-F767CBDC4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7EF46B-558B-B4DB-1A9E-45B924D5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CA1F06-94A9-3C14-1598-E3B038B4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91F649-B263-F105-CD45-B81F1E4F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2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560F475-8611-0A97-1BE2-254FE265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25B381-8162-B850-5940-FC31DD7A2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917017-A8BB-E299-7F55-DA94B1381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A893C2-1632-4AF9-A37C-4F5879B84F05}" type="datetimeFigureOut">
              <a:rPr lang="pt-BR" smtClean="0"/>
              <a:t>14/12/2024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D812BE-A28B-0371-BFEE-498A2607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F8825-DDD7-93DF-33E0-7542B8C97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2C85A-8E0E-4112-A156-E9486DCAC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27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posts.specterops.io/drink-like-a-phish-b9e91d0b5677" TargetMode="External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hyperlink" Target="https://lots-project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posts.specterops.io/automating-apache-mod-rewrite-and-cobalt-strike-malleable-c2-profiles-d45266ca642" TargetMode="External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9.png"/><Relationship Id="rId18" Type="http://schemas.openxmlformats.org/officeDocument/2006/relationships/hyperlink" Target="https://github.com/Tylous/SourcePoint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1.jpe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pt-br/windows/win32/shell/link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0" Type="http://schemas.openxmlformats.org/officeDocument/2006/relationships/image" Target="../media/image48.svg"/><Relationship Id="rId4" Type="http://schemas.openxmlformats.org/officeDocument/2006/relationships/image" Target="../media/image29.svg"/><Relationship Id="rId9" Type="http://schemas.openxmlformats.org/officeDocument/2006/relationships/image" Target="../media/image47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0" Type="http://schemas.openxmlformats.org/officeDocument/2006/relationships/image" Target="../media/image48.svg"/><Relationship Id="rId4" Type="http://schemas.openxmlformats.org/officeDocument/2006/relationships/image" Target="../media/image29.svg"/><Relationship Id="rId9" Type="http://schemas.openxmlformats.org/officeDocument/2006/relationships/image" Target="../media/image47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59.png"/><Relationship Id="rId10" Type="http://schemas.openxmlformats.org/officeDocument/2006/relationships/image" Target="../media/image48.svg"/><Relationship Id="rId4" Type="http://schemas.openxmlformats.org/officeDocument/2006/relationships/image" Target="../media/image29.svg"/><Relationship Id="rId9" Type="http://schemas.openxmlformats.org/officeDocument/2006/relationships/image" Target="../media/image47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Management_Conso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s://www.outflank.nl/blog/2024/08/13/will-the-real-grimresource-please-stand-up-abusing-the-msc-file-format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4.sv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3.png"/><Relationship Id="rId5" Type="http://schemas.openxmlformats.org/officeDocument/2006/relationships/image" Target="../media/image26.png"/><Relationship Id="rId15" Type="http://schemas.openxmlformats.org/officeDocument/2006/relationships/image" Target="../media/image65.svg"/><Relationship Id="rId10" Type="http://schemas.openxmlformats.org/officeDocument/2006/relationships/image" Target="../media/image62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8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5" Type="http://schemas.openxmlformats.org/officeDocument/2006/relationships/image" Target="../media/image54.svg"/><Relationship Id="rId10" Type="http://schemas.openxmlformats.org/officeDocument/2006/relationships/image" Target="../media/image66.svg"/><Relationship Id="rId4" Type="http://schemas.openxmlformats.org/officeDocument/2006/relationships/image" Target="../media/image29.svg"/><Relationship Id="rId9" Type="http://schemas.openxmlformats.org/officeDocument/2006/relationships/image" Target="../media/image64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69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7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5" Type="http://schemas.openxmlformats.org/officeDocument/2006/relationships/image" Target="../media/image65.sv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72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73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stamouse.me/d-invoke-gadgettojscrip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hyperlink" Target="https://github.com/med0x2e/GadgetToJScript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mperva.com/learn/application-security/apt-advanced-persistent-threa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attack.mitre.org/groups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4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toberfest7/XLL_Phish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hyperlink" Target="https://learn.microsoft.com/pt-br/office/client-developer/excel/creating-xlls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91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96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5" Type="http://schemas.openxmlformats.org/officeDocument/2006/relationships/image" Target="../media/image98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irlockdigital.com/airlock-blog/make-phishing-great-again-vsto-office-files-are-the-new-macro-nightmare" TargetMode="External"/><Relationship Id="rId4" Type="http://schemas.openxmlformats.org/officeDocument/2006/relationships/hyperlink" Target="https://learn.microsoft.com/pt-br/visualstudio/vsto/getting-started-programming-vsto-add-ins?view=vs-20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101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64.png"/><Relationship Id="rId5" Type="http://schemas.openxmlformats.org/officeDocument/2006/relationships/image" Target="../media/image26.png"/><Relationship Id="rId10" Type="http://schemas.openxmlformats.org/officeDocument/2006/relationships/image" Target="../media/image50.svg"/><Relationship Id="rId4" Type="http://schemas.openxmlformats.org/officeDocument/2006/relationships/image" Target="../media/image29.svg"/><Relationship Id="rId9" Type="http://schemas.openxmlformats.org/officeDocument/2006/relationships/image" Target="../media/image49.png"/><Relationship Id="rId1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103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104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105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106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107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108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109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4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0" Type="http://schemas.openxmlformats.org/officeDocument/2006/relationships/image" Target="../media/image110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dmicro.com/en_us/research/24/c/cve-2024-21412--darkgate-operators-exploit-microsoft-windows-sma.html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hackernews.com/2024/07/china-linked-apt17-targets-italian.html" TargetMode="External"/><Relationship Id="rId5" Type="http://schemas.openxmlformats.org/officeDocument/2006/relationships/hyperlink" Target="https://research.checkpoint.com/2024/new-bugsleep-backdoor-deployed-in-recent-muddywater-campaigns/" TargetMode="Externa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4.sv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112.png"/><Relationship Id="rId5" Type="http://schemas.openxmlformats.org/officeDocument/2006/relationships/image" Target="../media/image26.png"/><Relationship Id="rId15" Type="http://schemas.openxmlformats.org/officeDocument/2006/relationships/image" Target="../media/image65.svg"/><Relationship Id="rId10" Type="http://schemas.openxmlformats.org/officeDocument/2006/relationships/image" Target="../media/image111.png"/><Relationship Id="rId4" Type="http://schemas.openxmlformats.org/officeDocument/2006/relationships/image" Target="../media/image29.svg"/><Relationship Id="rId9" Type="http://schemas.openxmlformats.org/officeDocument/2006/relationships/image" Target="../media/image51.png"/><Relationship Id="rId1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mgeeky.tech/category/red-team/initial-access/" TargetMode="External"/><Relationship Id="rId3" Type="http://schemas.openxmlformats.org/officeDocument/2006/relationships/hyperlink" Target="https://blogs.pivotsec.in/blogs/red-teams-byor-technique" TargetMode="External"/><Relationship Id="rId7" Type="http://schemas.openxmlformats.org/officeDocument/2006/relationships/hyperlink" Target="https://learn.microsoft.com/en-us/dotnet/api/system.appdomainmanager?view=netframework-4.8.1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curityjoes.com/post/hide-and-seek-in-windows-closet-unmasking-the-winsxs-hijacking-hideout" TargetMode="External"/><Relationship Id="rId5" Type="http://schemas.openxmlformats.org/officeDocument/2006/relationships/hyperlink" Target="https://github.com/samratashok/nishang/blob/master/Client/Out-CHM.ps1" TargetMode="External"/><Relationship Id="rId10" Type="http://schemas.openxmlformats.org/officeDocument/2006/relationships/image" Target="../media/image113.gif"/><Relationship Id="rId4" Type="http://schemas.openxmlformats.org/officeDocument/2006/relationships/hyperlink" Target="https://filesec.io/" TargetMode="External"/><Relationship Id="rId9" Type="http://schemas.openxmlformats.org/officeDocument/2006/relationships/hyperlink" Target="https://www.youtube.com/watch?v=mAond4BkCfM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hyperlink" Target="https://www.mail-tester.com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uce Lee: Martial Arts Legend and Cinematic Icon — Reveal Martial Arts">
            <a:extLst>
              <a:ext uri="{FF2B5EF4-FFF2-40B4-BE49-F238E27FC236}">
                <a16:creationId xmlns:a16="http://schemas.microsoft.com/office/drawing/2014/main" id="{4A100BAF-A2B8-BB4D-97EB-A573A0E1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-1" b="402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F60EC-13E7-6B45-299E-27AD428BE2F5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 WATER MY FRIEND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5DC08-3B80-676C-04E0-9EA119F50BF3}"/>
              </a:ext>
            </a:extLst>
          </p:cNvPr>
          <p:cNvSpPr txBox="1"/>
          <p:nvPr/>
        </p:nvSpPr>
        <p:spPr>
          <a:xfrm>
            <a:off x="3307156" y="4713261"/>
            <a:ext cx="557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dirty="0">
                <a:solidFill>
                  <a:schemeClr val="bg1">
                    <a:lumMod val="65000"/>
                  </a:schemeClr>
                </a:solidFill>
                <a:latin typeface="Avenir Next LT Pro" panose="020B0504020202020204" pitchFamily="34" charset="77"/>
              </a:rPr>
              <a:t>Initial Access Like a Pro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21AAA0-CFAC-0741-7ECB-188405A13FEA}"/>
              </a:ext>
            </a:extLst>
          </p:cNvPr>
          <p:cNvSpPr/>
          <p:nvPr/>
        </p:nvSpPr>
        <p:spPr>
          <a:xfrm>
            <a:off x="140262" y="213157"/>
            <a:ext cx="11911476" cy="6434778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5" name="Picture 2" descr="HD wallpaper: ascii, black, Dark, guy, hackers, headphones, skulls, text |  Wallpaper Flare">
            <a:extLst>
              <a:ext uri="{FF2B5EF4-FFF2-40B4-BE49-F238E27FC236}">
                <a16:creationId xmlns:a16="http://schemas.microsoft.com/office/drawing/2014/main" id="{4F3E351E-52A1-DCE3-06C5-B096E03D6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0" t="22909" r="36980" b="20762"/>
          <a:stretch/>
        </p:blipFill>
        <p:spPr bwMode="auto">
          <a:xfrm>
            <a:off x="10512042" y="512721"/>
            <a:ext cx="1020932" cy="121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Infraestrutura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99B2FA-EA6F-7165-3E3B-81D5D677BCC0}"/>
              </a:ext>
            </a:extLst>
          </p:cNvPr>
          <p:cNvGrpSpPr/>
          <p:nvPr/>
        </p:nvGrpSpPr>
        <p:grpSpPr>
          <a:xfrm>
            <a:off x="2289057" y="1432370"/>
            <a:ext cx="518984" cy="510746"/>
            <a:chOff x="1482812" y="1458097"/>
            <a:chExt cx="518984" cy="510746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F3C564-45F2-82BE-C2A4-BA2899E11D08}"/>
                </a:ext>
              </a:extLst>
            </p:cNvPr>
            <p:cNvSpPr/>
            <p:nvPr/>
          </p:nvSpPr>
          <p:spPr>
            <a:xfrm>
              <a:off x="1482812" y="1458097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2" name="Graphic 11" descr="Envelope with solid fill">
              <a:extLst>
                <a:ext uri="{FF2B5EF4-FFF2-40B4-BE49-F238E27FC236}">
                  <a16:creationId xmlns:a16="http://schemas.microsoft.com/office/drawing/2014/main" id="{94A8EC60-6D68-709E-02DE-8E35DADC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83492" y="1554658"/>
              <a:ext cx="317623" cy="31762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4A7118-017A-7957-90AC-11324618A45E}"/>
              </a:ext>
            </a:extLst>
          </p:cNvPr>
          <p:cNvGrpSpPr/>
          <p:nvPr/>
        </p:nvGrpSpPr>
        <p:grpSpPr>
          <a:xfrm>
            <a:off x="2289057" y="2746305"/>
            <a:ext cx="518984" cy="510746"/>
            <a:chOff x="1482812" y="2416742"/>
            <a:chExt cx="518984" cy="51074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C925B32-5A53-6F87-E42E-5F8A73C8F2BB}"/>
                </a:ext>
              </a:extLst>
            </p:cNvPr>
            <p:cNvSpPr/>
            <p:nvPr/>
          </p:nvSpPr>
          <p:spPr>
            <a:xfrm>
              <a:off x="1482812" y="241674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F322D6BA-CA46-6BCC-1A22-B115AC85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3492" y="2507524"/>
              <a:ext cx="329182" cy="32918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0835ED-BBD4-00FC-4E85-17591DCBBC19}"/>
              </a:ext>
            </a:extLst>
          </p:cNvPr>
          <p:cNvGrpSpPr/>
          <p:nvPr/>
        </p:nvGrpSpPr>
        <p:grpSpPr>
          <a:xfrm>
            <a:off x="2288516" y="5374176"/>
            <a:ext cx="518984" cy="510746"/>
            <a:chOff x="1482812" y="4437802"/>
            <a:chExt cx="518984" cy="51074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3AD1D3A-4E6F-CF2B-D25B-850A919E18B5}"/>
                </a:ext>
              </a:extLst>
            </p:cNvPr>
            <p:cNvSpPr/>
            <p:nvPr/>
          </p:nvSpPr>
          <p:spPr>
            <a:xfrm>
              <a:off x="1482812" y="443780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99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3" name="Graphic 22" descr="Server with solid fill">
              <a:extLst>
                <a:ext uri="{FF2B5EF4-FFF2-40B4-BE49-F238E27FC236}">
                  <a16:creationId xmlns:a16="http://schemas.microsoft.com/office/drawing/2014/main" id="{B5F82F85-6021-39B9-E680-E17FB082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83492" y="4526374"/>
              <a:ext cx="316543" cy="3165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81BB75-8DCA-07D0-C3CE-365850CAB41E}"/>
              </a:ext>
            </a:extLst>
          </p:cNvPr>
          <p:cNvGrpSpPr/>
          <p:nvPr/>
        </p:nvGrpSpPr>
        <p:grpSpPr>
          <a:xfrm>
            <a:off x="2288516" y="4060240"/>
            <a:ext cx="518984" cy="510746"/>
            <a:chOff x="6856326" y="4948548"/>
            <a:chExt cx="518984" cy="51074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EAF0F9-73B9-EC54-D261-67252A945EFE}"/>
                </a:ext>
              </a:extLst>
            </p:cNvPr>
            <p:cNvSpPr/>
            <p:nvPr/>
          </p:nvSpPr>
          <p:spPr>
            <a:xfrm>
              <a:off x="6856326" y="494854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5" name="Graphic 24" descr="Syncing cloud with solid fill">
              <a:extLst>
                <a:ext uri="{FF2B5EF4-FFF2-40B4-BE49-F238E27FC236}">
                  <a16:creationId xmlns:a16="http://schemas.microsoft.com/office/drawing/2014/main" id="{F3F03D52-C425-3883-381F-DCBDEDAE7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55047" y="5043150"/>
              <a:ext cx="321542" cy="321542"/>
            </a:xfrm>
            <a:prstGeom prst="rect">
              <a:avLst/>
            </a:prstGeom>
          </p:spPr>
        </p:pic>
      </p:grpSp>
      <p:pic>
        <p:nvPicPr>
          <p:cNvPr id="3080" name="Picture 8" descr="Hacker PNG images free download | Pngimg.com">
            <a:extLst>
              <a:ext uri="{FF2B5EF4-FFF2-40B4-BE49-F238E27FC236}">
                <a16:creationId xmlns:a16="http://schemas.microsoft.com/office/drawing/2014/main" id="{AF4F1D00-680B-2DF8-725C-7AC63708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1" y="3005203"/>
            <a:ext cx="1272567" cy="8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eo - ícones de do utilizador grátis">
            <a:extLst>
              <a:ext uri="{FF2B5EF4-FFF2-40B4-BE49-F238E27FC236}">
                <a16:creationId xmlns:a16="http://schemas.microsoft.com/office/drawing/2014/main" id="{C1D58165-36E5-108B-5596-59F60844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75" y="2999498"/>
            <a:ext cx="926691" cy="92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5C0F3A-44D8-2A1B-DCC8-21C2EC20DEBB}"/>
              </a:ext>
            </a:extLst>
          </p:cNvPr>
          <p:cNvSpPr txBox="1"/>
          <p:nvPr/>
        </p:nvSpPr>
        <p:spPr>
          <a:xfrm>
            <a:off x="2090981" y="1124592"/>
            <a:ext cx="1006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Mailserver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813E05-674A-16CB-A8E2-6E6EF7C3C7BC}"/>
              </a:ext>
            </a:extLst>
          </p:cNvPr>
          <p:cNvSpPr txBox="1"/>
          <p:nvPr/>
        </p:nvSpPr>
        <p:spPr>
          <a:xfrm>
            <a:off x="2069161" y="2450994"/>
            <a:ext cx="1106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Webserver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96F685-D07F-8277-DD09-D6CF579C1F22}"/>
              </a:ext>
            </a:extLst>
          </p:cNvPr>
          <p:cNvSpPr txBox="1"/>
          <p:nvPr/>
        </p:nvSpPr>
        <p:spPr>
          <a:xfrm>
            <a:off x="2134358" y="3753930"/>
            <a:ext cx="96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57EAB5-F251-78F7-8245-AE95B100476F}"/>
              </a:ext>
            </a:extLst>
          </p:cNvPr>
          <p:cNvSpPr txBox="1"/>
          <p:nvPr/>
        </p:nvSpPr>
        <p:spPr>
          <a:xfrm>
            <a:off x="2134358" y="5973495"/>
            <a:ext cx="1139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C2 Server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4C79107-264E-D9E9-DC2A-846242A13B7F}"/>
              </a:ext>
            </a:extLst>
          </p:cNvPr>
          <p:cNvCxnSpPr>
            <a:stCxn id="3080" idx="0"/>
            <a:endCxn id="10" idx="8"/>
          </p:cNvCxnSpPr>
          <p:nvPr/>
        </p:nvCxnSpPr>
        <p:spPr>
          <a:xfrm rot="5400000" flipH="1" flipV="1">
            <a:off x="935131" y="1651277"/>
            <a:ext cx="1317460" cy="1390392"/>
          </a:xfrm>
          <a:prstGeom prst="bentConnector4">
            <a:avLst>
              <a:gd name="adj1" fmla="val 40308"/>
              <a:gd name="adj2" fmla="val -278"/>
            </a:avLst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5A199E0-1588-546F-219B-FC2415381F17}"/>
              </a:ext>
            </a:extLst>
          </p:cNvPr>
          <p:cNvCxnSpPr>
            <a:cxnSpLocks/>
            <a:stCxn id="10" idx="6"/>
            <a:endCxn id="3082" idx="0"/>
          </p:cNvCxnSpPr>
          <p:nvPr/>
        </p:nvCxnSpPr>
        <p:spPr>
          <a:xfrm>
            <a:off x="2808041" y="1687743"/>
            <a:ext cx="2167080" cy="1311755"/>
          </a:xfrm>
          <a:prstGeom prst="bentConnector2">
            <a:avLst/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21092BF-6168-073B-A52F-3C2DCD0B1E1A}"/>
              </a:ext>
            </a:extLst>
          </p:cNvPr>
          <p:cNvCxnSpPr>
            <a:cxnSpLocks/>
            <a:stCxn id="13" idx="6"/>
            <a:endCxn id="3082" idx="1"/>
          </p:cNvCxnSpPr>
          <p:nvPr/>
        </p:nvCxnSpPr>
        <p:spPr>
          <a:xfrm>
            <a:off x="2808041" y="3001678"/>
            <a:ext cx="1703734" cy="46116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2FEC808-E48C-F738-A41C-632AF4A1FAD9}"/>
              </a:ext>
            </a:extLst>
          </p:cNvPr>
          <p:cNvCxnSpPr>
            <a:cxnSpLocks/>
            <a:stCxn id="3082" idx="2"/>
            <a:endCxn id="19" idx="6"/>
          </p:cNvCxnSpPr>
          <p:nvPr/>
        </p:nvCxnSpPr>
        <p:spPr>
          <a:xfrm rot="5400000">
            <a:off x="3696599" y="3037091"/>
            <a:ext cx="389424" cy="2167621"/>
          </a:xfrm>
          <a:prstGeom prst="bentConnector2">
            <a:avLst/>
          </a:prstGeom>
          <a:ln>
            <a:solidFill>
              <a:srgbClr val="FFC10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55D04C-5D58-4FAB-9E62-564E8BB891B6}"/>
              </a:ext>
            </a:extLst>
          </p:cNvPr>
          <p:cNvCxnSpPr>
            <a:stCxn id="19" idx="7"/>
            <a:endCxn id="21" idx="5"/>
          </p:cNvCxnSpPr>
          <p:nvPr/>
        </p:nvCxnSpPr>
        <p:spPr>
          <a:xfrm>
            <a:off x="2548008" y="4570986"/>
            <a:ext cx="0" cy="803190"/>
          </a:xfrm>
          <a:prstGeom prst="line">
            <a:avLst/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5D01495-D245-01AF-0FAC-847DB158D02D}"/>
              </a:ext>
            </a:extLst>
          </p:cNvPr>
          <p:cNvCxnSpPr>
            <a:cxnSpLocks/>
            <a:stCxn id="21" idx="8"/>
            <a:endCxn id="3080" idx="2"/>
          </p:cNvCxnSpPr>
          <p:nvPr/>
        </p:nvCxnSpPr>
        <p:spPr>
          <a:xfrm flipH="1" flipV="1">
            <a:off x="898665" y="3852796"/>
            <a:ext cx="1389851" cy="1776753"/>
          </a:xfrm>
          <a:prstGeom prst="bentConnector4">
            <a:avLst>
              <a:gd name="adj1" fmla="val 99724"/>
              <a:gd name="adj2" fmla="val 57187"/>
            </a:avLst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5" name="Rectangle 3074">
            <a:extLst>
              <a:ext uri="{FF2B5EF4-FFF2-40B4-BE49-F238E27FC236}">
                <a16:creationId xmlns:a16="http://schemas.microsoft.com/office/drawing/2014/main" id="{82CF0578-DAE3-3157-351D-897EC69D49DC}"/>
              </a:ext>
            </a:extLst>
          </p:cNvPr>
          <p:cNvSpPr/>
          <p:nvPr/>
        </p:nvSpPr>
        <p:spPr>
          <a:xfrm>
            <a:off x="5682565" y="0"/>
            <a:ext cx="650943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83A23A28-0ED7-EC69-0B06-076918A47AD5}"/>
              </a:ext>
            </a:extLst>
          </p:cNvPr>
          <p:cNvSpPr txBox="1"/>
          <p:nvPr/>
        </p:nvSpPr>
        <p:spPr>
          <a:xfrm>
            <a:off x="6096000" y="268974"/>
            <a:ext cx="2334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Webserver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5DBBB0FD-86DC-1FE0-3F64-138E1F8FCB23}"/>
              </a:ext>
            </a:extLst>
          </p:cNvPr>
          <p:cNvSpPr txBox="1"/>
          <p:nvPr/>
        </p:nvSpPr>
        <p:spPr>
          <a:xfrm>
            <a:off x="6095999" y="981144"/>
            <a:ext cx="585710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Compra do domínio: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Homograph</a:t>
            </a:r>
          </a:p>
          <a:p>
            <a:pPr lvl="1"/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	</a:t>
            </a:r>
            <a:r>
              <a:rPr lang="ru-RU" sz="1400" dirty="0">
                <a:solidFill>
                  <a:schemeClr val="bg1"/>
                </a:solidFill>
              </a:rPr>
              <a:t>Н2Н</a:t>
            </a:r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</a:t>
            </a:r>
          </a:p>
          <a:p>
            <a:pPr lvl="1"/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	H2HC</a:t>
            </a:r>
          </a:p>
          <a:p>
            <a:pPr lvl="1"/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Punnycode</a:t>
            </a:r>
          </a:p>
          <a:p>
            <a:pPr lvl="1"/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serviçoh2hc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lvl="1"/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--servioh2hc-s6a</a:t>
            </a:r>
          </a:p>
          <a:p>
            <a:pPr lvl="1"/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Typosquatting</a:t>
            </a:r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lvl="2"/>
            <a:r>
              <a:rPr lang="en-US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hacker2hackercomference.com</a:t>
            </a:r>
          </a:p>
          <a:p>
            <a:pPr lvl="1"/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Domain Fronting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Living Off Trusted Sites: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Avenir Next Condensed" panose="020B0506020202020204" pitchFamily="34" charset="0"/>
                <a:hlinkClick r:id="rId12"/>
              </a:rPr>
              <a:t>https://lots-project.com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Certificado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SSL</a:t>
            </a:r>
          </a:p>
          <a:p>
            <a:pPr lvl="1"/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Categorização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domínio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Esquentar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domínio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Avenir Next Condensed" panose="020B0506020202020204" pitchFamily="34" charset="0"/>
                <a:hlinkClick r:id="rId13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Avenir Next Condensed" panose="020B0506020202020204" pitchFamily="34" charset="0"/>
                <a:hlinkClick r:id="rId13"/>
              </a:rPr>
              <a:t>posts.specterops.io</a:t>
            </a:r>
            <a:r>
              <a:rPr lang="en-US" sz="1400" dirty="0">
                <a:solidFill>
                  <a:schemeClr val="bg1"/>
                </a:solidFill>
                <a:latin typeface="Avenir Next Condensed" panose="020B0506020202020204" pitchFamily="34" charset="0"/>
                <a:hlinkClick r:id="rId13"/>
              </a:rPr>
              <a:t>/drink-like-a-phish-b9e91d0b5677</a:t>
            </a:r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8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Infraestrutura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99B2FA-EA6F-7165-3E3B-81D5D677BCC0}"/>
              </a:ext>
            </a:extLst>
          </p:cNvPr>
          <p:cNvGrpSpPr/>
          <p:nvPr/>
        </p:nvGrpSpPr>
        <p:grpSpPr>
          <a:xfrm>
            <a:off x="2289057" y="1432370"/>
            <a:ext cx="518984" cy="510746"/>
            <a:chOff x="1482812" y="1458097"/>
            <a:chExt cx="518984" cy="510746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F3C564-45F2-82BE-C2A4-BA2899E11D08}"/>
                </a:ext>
              </a:extLst>
            </p:cNvPr>
            <p:cNvSpPr/>
            <p:nvPr/>
          </p:nvSpPr>
          <p:spPr>
            <a:xfrm>
              <a:off x="1482812" y="1458097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2" name="Graphic 11" descr="Envelope with solid fill">
              <a:extLst>
                <a:ext uri="{FF2B5EF4-FFF2-40B4-BE49-F238E27FC236}">
                  <a16:creationId xmlns:a16="http://schemas.microsoft.com/office/drawing/2014/main" id="{94A8EC60-6D68-709E-02DE-8E35DADC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83492" y="1554658"/>
              <a:ext cx="317623" cy="31762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4A7118-017A-7957-90AC-11324618A45E}"/>
              </a:ext>
            </a:extLst>
          </p:cNvPr>
          <p:cNvGrpSpPr/>
          <p:nvPr/>
        </p:nvGrpSpPr>
        <p:grpSpPr>
          <a:xfrm>
            <a:off x="2289057" y="2746305"/>
            <a:ext cx="518984" cy="510746"/>
            <a:chOff x="1482812" y="2416742"/>
            <a:chExt cx="518984" cy="51074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C925B32-5A53-6F87-E42E-5F8A73C8F2BB}"/>
                </a:ext>
              </a:extLst>
            </p:cNvPr>
            <p:cNvSpPr/>
            <p:nvPr/>
          </p:nvSpPr>
          <p:spPr>
            <a:xfrm>
              <a:off x="1482812" y="241674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F322D6BA-CA46-6BCC-1A22-B115AC85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3492" y="2507524"/>
              <a:ext cx="329182" cy="32918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0835ED-BBD4-00FC-4E85-17591DCBBC19}"/>
              </a:ext>
            </a:extLst>
          </p:cNvPr>
          <p:cNvGrpSpPr/>
          <p:nvPr/>
        </p:nvGrpSpPr>
        <p:grpSpPr>
          <a:xfrm>
            <a:off x="2288516" y="5374176"/>
            <a:ext cx="518984" cy="510746"/>
            <a:chOff x="1482812" y="4437802"/>
            <a:chExt cx="518984" cy="51074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3AD1D3A-4E6F-CF2B-D25B-850A919E18B5}"/>
                </a:ext>
              </a:extLst>
            </p:cNvPr>
            <p:cNvSpPr/>
            <p:nvPr/>
          </p:nvSpPr>
          <p:spPr>
            <a:xfrm>
              <a:off x="1482812" y="443780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99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3" name="Graphic 22" descr="Server with solid fill">
              <a:extLst>
                <a:ext uri="{FF2B5EF4-FFF2-40B4-BE49-F238E27FC236}">
                  <a16:creationId xmlns:a16="http://schemas.microsoft.com/office/drawing/2014/main" id="{B5F82F85-6021-39B9-E680-E17FB082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83492" y="4526374"/>
              <a:ext cx="316543" cy="3165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81BB75-8DCA-07D0-C3CE-365850CAB41E}"/>
              </a:ext>
            </a:extLst>
          </p:cNvPr>
          <p:cNvGrpSpPr/>
          <p:nvPr/>
        </p:nvGrpSpPr>
        <p:grpSpPr>
          <a:xfrm>
            <a:off x="2288516" y="4060240"/>
            <a:ext cx="518984" cy="510746"/>
            <a:chOff x="6856326" y="4948548"/>
            <a:chExt cx="518984" cy="51074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EAF0F9-73B9-EC54-D261-67252A945EFE}"/>
                </a:ext>
              </a:extLst>
            </p:cNvPr>
            <p:cNvSpPr/>
            <p:nvPr/>
          </p:nvSpPr>
          <p:spPr>
            <a:xfrm>
              <a:off x="6856326" y="494854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5" name="Graphic 24" descr="Syncing cloud with solid fill">
              <a:extLst>
                <a:ext uri="{FF2B5EF4-FFF2-40B4-BE49-F238E27FC236}">
                  <a16:creationId xmlns:a16="http://schemas.microsoft.com/office/drawing/2014/main" id="{F3F03D52-C425-3883-381F-DCBDEDAE7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55047" y="5043150"/>
              <a:ext cx="321542" cy="321542"/>
            </a:xfrm>
            <a:prstGeom prst="rect">
              <a:avLst/>
            </a:prstGeom>
          </p:spPr>
        </p:pic>
      </p:grpSp>
      <p:pic>
        <p:nvPicPr>
          <p:cNvPr id="3080" name="Picture 8" descr="Hacker PNG images free download | Pngimg.com">
            <a:extLst>
              <a:ext uri="{FF2B5EF4-FFF2-40B4-BE49-F238E27FC236}">
                <a16:creationId xmlns:a16="http://schemas.microsoft.com/office/drawing/2014/main" id="{AF4F1D00-680B-2DF8-725C-7AC63708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1" y="3005203"/>
            <a:ext cx="1272567" cy="8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eo - ícones de do utilizador grátis">
            <a:extLst>
              <a:ext uri="{FF2B5EF4-FFF2-40B4-BE49-F238E27FC236}">
                <a16:creationId xmlns:a16="http://schemas.microsoft.com/office/drawing/2014/main" id="{C1D58165-36E5-108B-5596-59F60844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75" y="2999498"/>
            <a:ext cx="926691" cy="92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4C79107-264E-D9E9-DC2A-846242A13B7F}"/>
              </a:ext>
            </a:extLst>
          </p:cNvPr>
          <p:cNvCxnSpPr>
            <a:stCxn id="3080" idx="0"/>
            <a:endCxn id="10" idx="8"/>
          </p:cNvCxnSpPr>
          <p:nvPr/>
        </p:nvCxnSpPr>
        <p:spPr>
          <a:xfrm rot="5400000" flipH="1" flipV="1">
            <a:off x="935131" y="1651277"/>
            <a:ext cx="1317460" cy="1390392"/>
          </a:xfrm>
          <a:prstGeom prst="bentConnector4">
            <a:avLst>
              <a:gd name="adj1" fmla="val 40308"/>
              <a:gd name="adj2" fmla="val -278"/>
            </a:avLst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5A199E0-1588-546F-219B-FC2415381F17}"/>
              </a:ext>
            </a:extLst>
          </p:cNvPr>
          <p:cNvCxnSpPr>
            <a:cxnSpLocks/>
            <a:stCxn id="10" idx="6"/>
            <a:endCxn id="3082" idx="0"/>
          </p:cNvCxnSpPr>
          <p:nvPr/>
        </p:nvCxnSpPr>
        <p:spPr>
          <a:xfrm>
            <a:off x="2808041" y="1687743"/>
            <a:ext cx="2167080" cy="1311755"/>
          </a:xfrm>
          <a:prstGeom prst="bentConnector2">
            <a:avLst/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21092BF-6168-073B-A52F-3C2DCD0B1E1A}"/>
              </a:ext>
            </a:extLst>
          </p:cNvPr>
          <p:cNvCxnSpPr>
            <a:cxnSpLocks/>
            <a:stCxn id="13" idx="6"/>
            <a:endCxn id="3082" idx="1"/>
          </p:cNvCxnSpPr>
          <p:nvPr/>
        </p:nvCxnSpPr>
        <p:spPr>
          <a:xfrm>
            <a:off x="2808041" y="3001678"/>
            <a:ext cx="1703734" cy="46116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2FEC808-E48C-F738-A41C-632AF4A1FAD9}"/>
              </a:ext>
            </a:extLst>
          </p:cNvPr>
          <p:cNvCxnSpPr>
            <a:cxnSpLocks/>
            <a:stCxn id="3082" idx="2"/>
            <a:endCxn id="19" idx="6"/>
          </p:cNvCxnSpPr>
          <p:nvPr/>
        </p:nvCxnSpPr>
        <p:spPr>
          <a:xfrm rot="5400000">
            <a:off x="3696599" y="3037091"/>
            <a:ext cx="389424" cy="2167621"/>
          </a:xfrm>
          <a:prstGeom prst="bentConnector2">
            <a:avLst/>
          </a:prstGeom>
          <a:ln>
            <a:solidFill>
              <a:srgbClr val="FFC10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55D04C-5D58-4FAB-9E62-564E8BB891B6}"/>
              </a:ext>
            </a:extLst>
          </p:cNvPr>
          <p:cNvCxnSpPr>
            <a:stCxn id="19" idx="7"/>
            <a:endCxn id="21" idx="5"/>
          </p:cNvCxnSpPr>
          <p:nvPr/>
        </p:nvCxnSpPr>
        <p:spPr>
          <a:xfrm>
            <a:off x="2548008" y="4570986"/>
            <a:ext cx="0" cy="803190"/>
          </a:xfrm>
          <a:prstGeom prst="line">
            <a:avLst/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5D01495-D245-01AF-0FAC-847DB158D02D}"/>
              </a:ext>
            </a:extLst>
          </p:cNvPr>
          <p:cNvCxnSpPr>
            <a:cxnSpLocks/>
            <a:stCxn id="21" idx="8"/>
            <a:endCxn id="3080" idx="2"/>
          </p:cNvCxnSpPr>
          <p:nvPr/>
        </p:nvCxnSpPr>
        <p:spPr>
          <a:xfrm flipH="1" flipV="1">
            <a:off x="898665" y="3852796"/>
            <a:ext cx="1389851" cy="1776753"/>
          </a:xfrm>
          <a:prstGeom prst="bentConnector4">
            <a:avLst>
              <a:gd name="adj1" fmla="val 99724"/>
              <a:gd name="adj2" fmla="val 57187"/>
            </a:avLst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5" name="Rectangle 3074">
            <a:extLst>
              <a:ext uri="{FF2B5EF4-FFF2-40B4-BE49-F238E27FC236}">
                <a16:creationId xmlns:a16="http://schemas.microsoft.com/office/drawing/2014/main" id="{82CF0578-DAE3-3157-351D-897EC69D49DC}"/>
              </a:ext>
            </a:extLst>
          </p:cNvPr>
          <p:cNvSpPr/>
          <p:nvPr/>
        </p:nvSpPr>
        <p:spPr>
          <a:xfrm>
            <a:off x="5682565" y="0"/>
            <a:ext cx="650943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83A23A28-0ED7-EC69-0B06-076918A47AD5}"/>
              </a:ext>
            </a:extLst>
          </p:cNvPr>
          <p:cNvSpPr txBox="1"/>
          <p:nvPr/>
        </p:nvSpPr>
        <p:spPr>
          <a:xfrm>
            <a:off x="6096000" y="268974"/>
            <a:ext cx="2334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Redirector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5DBBB0FD-86DC-1FE0-3F64-138E1F8FCB23}"/>
              </a:ext>
            </a:extLst>
          </p:cNvPr>
          <p:cNvSpPr txBox="1"/>
          <p:nvPr/>
        </p:nvSpPr>
        <p:spPr>
          <a:xfrm>
            <a:off x="6095999" y="981144"/>
            <a:ext cx="5857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 o tráfego para a infraestrutura interna</a:t>
            </a:r>
          </a:p>
          <a:p>
            <a:pPr marL="285750" indent="-285750">
              <a:buFont typeface="Wingdings" pitchFamily="2" charset="2"/>
              <a:buChar char="§"/>
            </a:pPr>
            <a:endParaRPr lang="en-BR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.htaccess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User-agent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Cookies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URI &amp;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2C4807-C36D-1C88-5B0F-F1BD27E763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1653" y="2493087"/>
            <a:ext cx="3713309" cy="3844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92DCC-6623-C2C9-F229-18719C8DDA40}"/>
              </a:ext>
            </a:extLst>
          </p:cNvPr>
          <p:cNvSpPr txBox="1"/>
          <p:nvPr/>
        </p:nvSpPr>
        <p:spPr>
          <a:xfrm>
            <a:off x="5857102" y="638247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100" dirty="0">
                <a:hlinkClick r:id="rId13"/>
              </a:rPr>
              <a:t>https://posts.specterops.io/automating-apache-mod-rewrite-and-cobalt-strike-malleable-c2-profiles-d45266ca642</a:t>
            </a:r>
            <a:endParaRPr lang="en-BR" sz="1100" dirty="0"/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916A8D32-8FEE-A340-7439-2334D77EE0CE}"/>
              </a:ext>
            </a:extLst>
          </p:cNvPr>
          <p:cNvSpPr txBox="1"/>
          <p:nvPr/>
        </p:nvSpPr>
        <p:spPr>
          <a:xfrm>
            <a:off x="2090981" y="1124592"/>
            <a:ext cx="1006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Mailserver</a:t>
            </a:r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BC97437-F382-E59D-B559-087498244F4B}"/>
              </a:ext>
            </a:extLst>
          </p:cNvPr>
          <p:cNvSpPr txBox="1"/>
          <p:nvPr/>
        </p:nvSpPr>
        <p:spPr>
          <a:xfrm>
            <a:off x="2069161" y="2450994"/>
            <a:ext cx="1106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Webserver</a:t>
            </a:r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2267B094-D593-C96E-1F47-2D0B128B8B1C}"/>
              </a:ext>
            </a:extLst>
          </p:cNvPr>
          <p:cNvSpPr txBox="1"/>
          <p:nvPr/>
        </p:nvSpPr>
        <p:spPr>
          <a:xfrm>
            <a:off x="2134358" y="3753930"/>
            <a:ext cx="96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Redirector</a:t>
            </a:r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D4ED4E6A-04DE-EAFD-55A5-32D26F82B56A}"/>
              </a:ext>
            </a:extLst>
          </p:cNvPr>
          <p:cNvSpPr txBox="1"/>
          <p:nvPr/>
        </p:nvSpPr>
        <p:spPr>
          <a:xfrm>
            <a:off x="2134358" y="5973495"/>
            <a:ext cx="1139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C2 Server</a:t>
            </a:r>
          </a:p>
        </p:txBody>
      </p:sp>
    </p:spTree>
    <p:extLst>
      <p:ext uri="{BB962C8B-B14F-4D97-AF65-F5344CB8AC3E}">
        <p14:creationId xmlns:p14="http://schemas.microsoft.com/office/powerpoint/2010/main" val="161727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Infraestrutura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99B2FA-EA6F-7165-3E3B-81D5D677BCC0}"/>
              </a:ext>
            </a:extLst>
          </p:cNvPr>
          <p:cNvGrpSpPr/>
          <p:nvPr/>
        </p:nvGrpSpPr>
        <p:grpSpPr>
          <a:xfrm>
            <a:off x="2289057" y="1432370"/>
            <a:ext cx="518984" cy="510746"/>
            <a:chOff x="1482812" y="1458097"/>
            <a:chExt cx="518984" cy="510746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F3C564-45F2-82BE-C2A4-BA2899E11D08}"/>
                </a:ext>
              </a:extLst>
            </p:cNvPr>
            <p:cNvSpPr/>
            <p:nvPr/>
          </p:nvSpPr>
          <p:spPr>
            <a:xfrm>
              <a:off x="1482812" y="1458097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2" name="Graphic 11" descr="Envelope with solid fill">
              <a:extLst>
                <a:ext uri="{FF2B5EF4-FFF2-40B4-BE49-F238E27FC236}">
                  <a16:creationId xmlns:a16="http://schemas.microsoft.com/office/drawing/2014/main" id="{94A8EC60-6D68-709E-02DE-8E35DADC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3492" y="1554658"/>
              <a:ext cx="317623" cy="31762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4A7118-017A-7957-90AC-11324618A45E}"/>
              </a:ext>
            </a:extLst>
          </p:cNvPr>
          <p:cNvGrpSpPr/>
          <p:nvPr/>
        </p:nvGrpSpPr>
        <p:grpSpPr>
          <a:xfrm>
            <a:off x="2289057" y="2746305"/>
            <a:ext cx="518984" cy="510746"/>
            <a:chOff x="1482812" y="2416742"/>
            <a:chExt cx="518984" cy="51074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C925B32-5A53-6F87-E42E-5F8A73C8F2BB}"/>
                </a:ext>
              </a:extLst>
            </p:cNvPr>
            <p:cNvSpPr/>
            <p:nvPr/>
          </p:nvSpPr>
          <p:spPr>
            <a:xfrm>
              <a:off x="1482812" y="241674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F322D6BA-CA46-6BCC-1A22-B115AC85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83492" y="2507524"/>
              <a:ext cx="329182" cy="32918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0835ED-BBD4-00FC-4E85-17591DCBBC19}"/>
              </a:ext>
            </a:extLst>
          </p:cNvPr>
          <p:cNvGrpSpPr/>
          <p:nvPr/>
        </p:nvGrpSpPr>
        <p:grpSpPr>
          <a:xfrm>
            <a:off x="2288516" y="5374176"/>
            <a:ext cx="518984" cy="510746"/>
            <a:chOff x="1482812" y="4437802"/>
            <a:chExt cx="518984" cy="51074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3AD1D3A-4E6F-CF2B-D25B-850A919E18B5}"/>
                </a:ext>
              </a:extLst>
            </p:cNvPr>
            <p:cNvSpPr/>
            <p:nvPr/>
          </p:nvSpPr>
          <p:spPr>
            <a:xfrm>
              <a:off x="1482812" y="443780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99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3" name="Graphic 22" descr="Server with solid fill">
              <a:extLst>
                <a:ext uri="{FF2B5EF4-FFF2-40B4-BE49-F238E27FC236}">
                  <a16:creationId xmlns:a16="http://schemas.microsoft.com/office/drawing/2014/main" id="{B5F82F85-6021-39B9-E680-E17FB082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3492" y="4526374"/>
              <a:ext cx="316543" cy="3165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81BB75-8DCA-07D0-C3CE-365850CAB41E}"/>
              </a:ext>
            </a:extLst>
          </p:cNvPr>
          <p:cNvGrpSpPr/>
          <p:nvPr/>
        </p:nvGrpSpPr>
        <p:grpSpPr>
          <a:xfrm>
            <a:off x="2288516" y="4060240"/>
            <a:ext cx="518984" cy="510746"/>
            <a:chOff x="6856326" y="4948548"/>
            <a:chExt cx="518984" cy="51074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EAF0F9-73B9-EC54-D261-67252A945EFE}"/>
                </a:ext>
              </a:extLst>
            </p:cNvPr>
            <p:cNvSpPr/>
            <p:nvPr/>
          </p:nvSpPr>
          <p:spPr>
            <a:xfrm>
              <a:off x="6856326" y="494854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5" name="Graphic 24" descr="Syncing cloud with solid fill">
              <a:extLst>
                <a:ext uri="{FF2B5EF4-FFF2-40B4-BE49-F238E27FC236}">
                  <a16:creationId xmlns:a16="http://schemas.microsoft.com/office/drawing/2014/main" id="{F3F03D52-C425-3883-381F-DCBDEDAE7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5047" y="5043150"/>
              <a:ext cx="321542" cy="321542"/>
            </a:xfrm>
            <a:prstGeom prst="rect">
              <a:avLst/>
            </a:prstGeom>
          </p:spPr>
        </p:pic>
      </p:grpSp>
      <p:pic>
        <p:nvPicPr>
          <p:cNvPr id="3080" name="Picture 8" descr="Hacker PNG images free download | Pngimg.com">
            <a:extLst>
              <a:ext uri="{FF2B5EF4-FFF2-40B4-BE49-F238E27FC236}">
                <a16:creationId xmlns:a16="http://schemas.microsoft.com/office/drawing/2014/main" id="{AF4F1D00-680B-2DF8-725C-7AC63708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1" y="3005203"/>
            <a:ext cx="1272567" cy="8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eo - ícones de do utilizador grátis">
            <a:extLst>
              <a:ext uri="{FF2B5EF4-FFF2-40B4-BE49-F238E27FC236}">
                <a16:creationId xmlns:a16="http://schemas.microsoft.com/office/drawing/2014/main" id="{C1D58165-36E5-108B-5596-59F60844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75" y="2999498"/>
            <a:ext cx="926691" cy="92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4C79107-264E-D9E9-DC2A-846242A13B7F}"/>
              </a:ext>
            </a:extLst>
          </p:cNvPr>
          <p:cNvCxnSpPr>
            <a:stCxn id="3080" idx="0"/>
            <a:endCxn id="10" idx="8"/>
          </p:cNvCxnSpPr>
          <p:nvPr/>
        </p:nvCxnSpPr>
        <p:spPr>
          <a:xfrm rot="5400000" flipH="1" flipV="1">
            <a:off x="935131" y="1651277"/>
            <a:ext cx="1317460" cy="1390392"/>
          </a:xfrm>
          <a:prstGeom prst="bentConnector4">
            <a:avLst>
              <a:gd name="adj1" fmla="val 40308"/>
              <a:gd name="adj2" fmla="val -278"/>
            </a:avLst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5A199E0-1588-546F-219B-FC2415381F17}"/>
              </a:ext>
            </a:extLst>
          </p:cNvPr>
          <p:cNvCxnSpPr>
            <a:cxnSpLocks/>
            <a:stCxn id="10" idx="6"/>
            <a:endCxn id="3082" idx="0"/>
          </p:cNvCxnSpPr>
          <p:nvPr/>
        </p:nvCxnSpPr>
        <p:spPr>
          <a:xfrm>
            <a:off x="2808041" y="1687743"/>
            <a:ext cx="2167080" cy="1311755"/>
          </a:xfrm>
          <a:prstGeom prst="bentConnector2">
            <a:avLst/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21092BF-6168-073B-A52F-3C2DCD0B1E1A}"/>
              </a:ext>
            </a:extLst>
          </p:cNvPr>
          <p:cNvCxnSpPr>
            <a:cxnSpLocks/>
            <a:stCxn id="13" idx="6"/>
            <a:endCxn id="3082" idx="1"/>
          </p:cNvCxnSpPr>
          <p:nvPr/>
        </p:nvCxnSpPr>
        <p:spPr>
          <a:xfrm>
            <a:off x="2808041" y="3001678"/>
            <a:ext cx="1703734" cy="46116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2FEC808-E48C-F738-A41C-632AF4A1FAD9}"/>
              </a:ext>
            </a:extLst>
          </p:cNvPr>
          <p:cNvCxnSpPr>
            <a:cxnSpLocks/>
            <a:stCxn id="3082" idx="2"/>
            <a:endCxn id="19" idx="6"/>
          </p:cNvCxnSpPr>
          <p:nvPr/>
        </p:nvCxnSpPr>
        <p:spPr>
          <a:xfrm rot="5400000">
            <a:off x="3696599" y="3037091"/>
            <a:ext cx="389424" cy="2167621"/>
          </a:xfrm>
          <a:prstGeom prst="bentConnector2">
            <a:avLst/>
          </a:prstGeom>
          <a:ln>
            <a:solidFill>
              <a:srgbClr val="FFC10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55D04C-5D58-4FAB-9E62-564E8BB891B6}"/>
              </a:ext>
            </a:extLst>
          </p:cNvPr>
          <p:cNvCxnSpPr>
            <a:stCxn id="19" idx="7"/>
            <a:endCxn id="21" idx="5"/>
          </p:cNvCxnSpPr>
          <p:nvPr/>
        </p:nvCxnSpPr>
        <p:spPr>
          <a:xfrm>
            <a:off x="2548008" y="4570986"/>
            <a:ext cx="0" cy="803190"/>
          </a:xfrm>
          <a:prstGeom prst="line">
            <a:avLst/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5D01495-D245-01AF-0FAC-847DB158D02D}"/>
              </a:ext>
            </a:extLst>
          </p:cNvPr>
          <p:cNvCxnSpPr>
            <a:cxnSpLocks/>
            <a:stCxn id="21" idx="8"/>
            <a:endCxn id="3080" idx="2"/>
          </p:cNvCxnSpPr>
          <p:nvPr/>
        </p:nvCxnSpPr>
        <p:spPr>
          <a:xfrm flipH="1" flipV="1">
            <a:off x="898665" y="3852796"/>
            <a:ext cx="1389851" cy="1776753"/>
          </a:xfrm>
          <a:prstGeom prst="bentConnector4">
            <a:avLst>
              <a:gd name="adj1" fmla="val 99724"/>
              <a:gd name="adj2" fmla="val 57187"/>
            </a:avLst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5" name="Rectangle 3074">
            <a:extLst>
              <a:ext uri="{FF2B5EF4-FFF2-40B4-BE49-F238E27FC236}">
                <a16:creationId xmlns:a16="http://schemas.microsoft.com/office/drawing/2014/main" id="{82CF0578-DAE3-3157-351D-897EC69D49DC}"/>
              </a:ext>
            </a:extLst>
          </p:cNvPr>
          <p:cNvSpPr/>
          <p:nvPr/>
        </p:nvSpPr>
        <p:spPr>
          <a:xfrm>
            <a:off x="5682565" y="0"/>
            <a:ext cx="650943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83A23A28-0ED7-EC69-0B06-076918A47AD5}"/>
              </a:ext>
            </a:extLst>
          </p:cNvPr>
          <p:cNvSpPr txBox="1"/>
          <p:nvPr/>
        </p:nvSpPr>
        <p:spPr>
          <a:xfrm>
            <a:off x="6096000" y="268974"/>
            <a:ext cx="4184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Command &amp; Control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5DBBB0FD-86DC-1FE0-3F64-138E1F8FCB23}"/>
              </a:ext>
            </a:extLst>
          </p:cNvPr>
          <p:cNvSpPr txBox="1"/>
          <p:nvPr/>
        </p:nvSpPr>
        <p:spPr>
          <a:xfrm>
            <a:off x="6095999" y="981144"/>
            <a:ext cx="5857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Escolha e configuração da C2</a:t>
            </a:r>
          </a:p>
          <a:p>
            <a:endParaRPr lang="en-BR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050" name="Picture 2" descr="yara Archives | Outflank">
            <a:extLst>
              <a:ext uri="{FF2B5EF4-FFF2-40B4-BE49-F238E27FC236}">
                <a16:creationId xmlns:a16="http://schemas.microsoft.com/office/drawing/2014/main" id="{AE53F616-BFFC-74F9-D072-378E9DD1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68" y="1528931"/>
            <a:ext cx="1298873" cy="11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HavocFramework/Havoc: The Havoc Framework.">
            <a:extLst>
              <a:ext uri="{FF2B5EF4-FFF2-40B4-BE49-F238E27FC236}">
                <a16:creationId xmlns:a16="http://schemas.microsoft.com/office/drawing/2014/main" id="{A8382693-9DAA-E706-568F-87ADF36DC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018" y="1528931"/>
            <a:ext cx="1104196" cy="110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etan Nayak (Brute Ratel C4 Author) (@NinjaParanoid) / X">
            <a:extLst>
              <a:ext uri="{FF2B5EF4-FFF2-40B4-BE49-F238E27FC236}">
                <a16:creationId xmlns:a16="http://schemas.microsoft.com/office/drawing/2014/main" id="{8F5DAEFC-540E-57A9-E7CC-A315ED7C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291" y="1528412"/>
            <a:ext cx="1104197" cy="110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ythic by Gesang Khoiron on Dribbble">
            <a:extLst>
              <a:ext uri="{FF2B5EF4-FFF2-40B4-BE49-F238E27FC236}">
                <a16:creationId xmlns:a16="http://schemas.microsoft.com/office/drawing/2014/main" id="{36E241DE-67E8-2C0D-62A5-4EAEC97E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64" y="1528412"/>
            <a:ext cx="1472261" cy="110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DCF15F-372F-7E89-8169-5127BCCD1D6B}"/>
              </a:ext>
            </a:extLst>
          </p:cNvPr>
          <p:cNvSpPr txBox="1"/>
          <p:nvPr/>
        </p:nvSpPr>
        <p:spPr>
          <a:xfrm>
            <a:off x="6095998" y="2915014"/>
            <a:ext cx="5857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</a:t>
            </a:r>
            <a:r>
              <a:rPr lang="en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2 profile</a:t>
            </a:r>
          </a:p>
          <a:p>
            <a:endParaRPr lang="en-BR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DA6B3D-69D4-0158-2A90-A957A8DD66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5998" y="3301635"/>
            <a:ext cx="3287961" cy="22063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2054CA-9D18-8904-E17F-530C81474CF9}"/>
              </a:ext>
            </a:extLst>
          </p:cNvPr>
          <p:cNvSpPr txBox="1"/>
          <p:nvPr/>
        </p:nvSpPr>
        <p:spPr>
          <a:xfrm>
            <a:off x="6095997" y="5716249"/>
            <a:ext cx="5857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Sourcepoint</a:t>
            </a:r>
            <a:endParaRPr lang="en-BR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endParaRPr lang="en-BR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A99283-E6B5-57B3-E2B6-56713A763546}"/>
              </a:ext>
            </a:extLst>
          </p:cNvPr>
          <p:cNvSpPr txBox="1"/>
          <p:nvPr/>
        </p:nvSpPr>
        <p:spPr>
          <a:xfrm>
            <a:off x="6095997" y="602402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BR" sz="1200" dirty="0">
                <a:solidFill>
                  <a:schemeClr val="bg1"/>
                </a:solidFill>
                <a:hlinkClick r:id="rId18"/>
              </a:rPr>
              <a:t>https://github.com/Tylous/SourcePoint</a:t>
            </a:r>
            <a:endParaRPr lang="en-BR" sz="1200" dirty="0">
              <a:solidFill>
                <a:schemeClr val="bg1"/>
              </a:solidFill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0327D42B-7441-B901-2898-867121C04422}"/>
              </a:ext>
            </a:extLst>
          </p:cNvPr>
          <p:cNvSpPr txBox="1"/>
          <p:nvPr/>
        </p:nvSpPr>
        <p:spPr>
          <a:xfrm>
            <a:off x="2090981" y="1124592"/>
            <a:ext cx="1006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Mailserver</a:t>
            </a:r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95EA258F-E3A4-521B-3DAA-9A6DCEFC6A68}"/>
              </a:ext>
            </a:extLst>
          </p:cNvPr>
          <p:cNvSpPr txBox="1"/>
          <p:nvPr/>
        </p:nvSpPr>
        <p:spPr>
          <a:xfrm>
            <a:off x="2069161" y="2450994"/>
            <a:ext cx="1106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Webserver</a:t>
            </a: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7F345C00-5715-6AC6-057E-E34E57C4920B}"/>
              </a:ext>
            </a:extLst>
          </p:cNvPr>
          <p:cNvSpPr txBox="1"/>
          <p:nvPr/>
        </p:nvSpPr>
        <p:spPr>
          <a:xfrm>
            <a:off x="2134358" y="3753930"/>
            <a:ext cx="96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Redirector</a:t>
            </a:r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BDB63E42-1481-D161-6188-E0694B6306A8}"/>
              </a:ext>
            </a:extLst>
          </p:cNvPr>
          <p:cNvSpPr txBox="1"/>
          <p:nvPr/>
        </p:nvSpPr>
        <p:spPr>
          <a:xfrm>
            <a:off x="2134358" y="5973495"/>
            <a:ext cx="1139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C2 Server</a:t>
            </a:r>
          </a:p>
        </p:txBody>
      </p:sp>
    </p:spTree>
    <p:extLst>
      <p:ext uri="{BB962C8B-B14F-4D97-AF65-F5344CB8AC3E}">
        <p14:creationId xmlns:p14="http://schemas.microsoft.com/office/powerpoint/2010/main" val="359575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eamワークショップ::ASCII Skull Art Wallpaper">
            <a:extLst>
              <a:ext uri="{FF2B5EF4-FFF2-40B4-BE49-F238E27FC236}">
                <a16:creationId xmlns:a16="http://schemas.microsoft.com/office/drawing/2014/main" id="{C206E582-8A49-ED6A-E525-27C14828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0" t="-1" r="28710" b="20"/>
          <a:stretch/>
        </p:blipFill>
        <p:spPr bwMode="auto">
          <a:xfrm>
            <a:off x="0" y="0"/>
            <a:ext cx="4754881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549B43-C17F-4E87-1C10-81205BE5C68E}"/>
              </a:ext>
            </a:extLst>
          </p:cNvPr>
          <p:cNvSpPr txBox="1"/>
          <p:nvPr/>
        </p:nvSpPr>
        <p:spPr>
          <a:xfrm>
            <a:off x="5443614" y="3345350"/>
            <a:ext cx="6010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800" b="1" dirty="0">
                <a:solidFill>
                  <a:schemeClr val="bg1"/>
                </a:solidFill>
                <a:latin typeface="Bahnschrift" panose="020B0502040204020203" pitchFamily="34" charset="0"/>
                <a:ea typeface="Geneva" panose="020B0503030404040204" pitchFamily="34" charset="0"/>
                <a:cs typeface="Californian FB" panose="020F0502020204030204" pitchFamily="34" charset="0"/>
              </a:rPr>
              <a:t>DROPPERS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194EA7-0659-7BE8-E383-B6FEB00DCEF6}"/>
              </a:ext>
            </a:extLst>
          </p:cNvPr>
          <p:cNvSpPr/>
          <p:nvPr/>
        </p:nvSpPr>
        <p:spPr>
          <a:xfrm>
            <a:off x="5183794" y="2725069"/>
            <a:ext cx="6530151" cy="2071561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B9AE15-F6FD-322D-B24A-A9AB6F4CD1B8}"/>
              </a:ext>
            </a:extLst>
          </p:cNvPr>
          <p:cNvSpPr/>
          <p:nvPr/>
        </p:nvSpPr>
        <p:spPr>
          <a:xfrm>
            <a:off x="5047869" y="2860325"/>
            <a:ext cx="6530151" cy="2071561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4671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807DC3-3BED-E6C8-2F99-316BB1031E5A}"/>
              </a:ext>
            </a:extLst>
          </p:cNvPr>
          <p:cNvSpPr/>
          <p:nvPr/>
        </p:nvSpPr>
        <p:spPr>
          <a:xfrm>
            <a:off x="0" y="2290813"/>
            <a:ext cx="12192000" cy="4567187"/>
          </a:xfrm>
          <a:prstGeom prst="rect">
            <a:avLst/>
          </a:prstGeom>
          <a:solidFill>
            <a:srgbClr val="3C96BA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20" descr="Iceberg - ícones de natureza grátis">
            <a:extLst>
              <a:ext uri="{FF2B5EF4-FFF2-40B4-BE49-F238E27FC236}">
                <a16:creationId xmlns:a16="http://schemas.microsoft.com/office/drawing/2014/main" id="{EEB9DBAC-E68B-9588-7E26-265CB520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286" y="-322714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90BA72-DCA0-DBBB-F0EA-A70875AC58AC}"/>
              </a:ext>
            </a:extLst>
          </p:cNvPr>
          <p:cNvSpPr txBox="1"/>
          <p:nvPr/>
        </p:nvSpPr>
        <p:spPr>
          <a:xfrm>
            <a:off x="6853881" y="908809"/>
            <a:ext cx="1483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Shell Link</a:t>
            </a:r>
          </a:p>
        </p:txBody>
      </p:sp>
      <p:pic>
        <p:nvPicPr>
          <p:cNvPr id="5142" name="Picture 22" descr="Sr.incrivel ficando macabro : r/HUEstation">
            <a:extLst>
              <a:ext uri="{FF2B5EF4-FFF2-40B4-BE49-F238E27FC236}">
                <a16:creationId xmlns:a16="http://schemas.microsoft.com/office/drawing/2014/main" id="{BED9C6FF-9321-709D-790A-FAF139ED9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76" r="55212" b="62969"/>
          <a:stretch/>
        </p:blipFill>
        <p:spPr bwMode="auto">
          <a:xfrm>
            <a:off x="9474735" y="697231"/>
            <a:ext cx="1337912" cy="7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62E86-55FE-ED1F-DAC9-EFCCEBCE7355}"/>
              </a:ext>
            </a:extLst>
          </p:cNvPr>
          <p:cNvSpPr txBox="1"/>
          <p:nvPr/>
        </p:nvSpPr>
        <p:spPr>
          <a:xfrm>
            <a:off x="6002689" y="2078466"/>
            <a:ext cx="3117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Microsoft Saved Console</a:t>
            </a:r>
          </a:p>
        </p:txBody>
      </p:sp>
      <p:pic>
        <p:nvPicPr>
          <p:cNvPr id="14" name="Picture 22" descr="Sr.incrivel ficando macabro : r/HUEstation">
            <a:extLst>
              <a:ext uri="{FF2B5EF4-FFF2-40B4-BE49-F238E27FC236}">
                <a16:creationId xmlns:a16="http://schemas.microsoft.com/office/drawing/2014/main" id="{B0BD844E-EFF1-AAB8-3C14-2F721F198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4" t="12074" r="5251" b="62671"/>
          <a:stretch/>
        </p:blipFill>
        <p:spPr bwMode="auto">
          <a:xfrm>
            <a:off x="9480884" y="1815508"/>
            <a:ext cx="1337912" cy="7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 descr="Sr.incrivel ficando macabro : r/HUEstation">
            <a:extLst>
              <a:ext uri="{FF2B5EF4-FFF2-40B4-BE49-F238E27FC236}">
                <a16:creationId xmlns:a16="http://schemas.microsoft.com/office/drawing/2014/main" id="{C5A9710A-4CD3-DFCB-24FE-21BE5871B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44200" r="54838" b="30545"/>
          <a:stretch/>
        </p:blipFill>
        <p:spPr bwMode="auto">
          <a:xfrm>
            <a:off x="9480884" y="2933785"/>
            <a:ext cx="1337912" cy="7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F28276-3132-9A0C-1486-2A9DB3D4788E}"/>
              </a:ext>
            </a:extLst>
          </p:cNvPr>
          <p:cNvSpPr txBox="1"/>
          <p:nvPr/>
        </p:nvSpPr>
        <p:spPr>
          <a:xfrm>
            <a:off x="6502400" y="3028890"/>
            <a:ext cx="2294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</a:t>
            </a:r>
          </a:p>
        </p:txBody>
      </p:sp>
      <p:pic>
        <p:nvPicPr>
          <p:cNvPr id="18" name="Picture 22" descr="Sr.incrivel ficando macabro : r/HUEstation">
            <a:extLst>
              <a:ext uri="{FF2B5EF4-FFF2-40B4-BE49-F238E27FC236}">
                <a16:creationId xmlns:a16="http://schemas.microsoft.com/office/drawing/2014/main" id="{76C537AA-E489-D705-551F-36625E16F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5" t="43254" r="4510" b="31491"/>
          <a:stretch/>
        </p:blipFill>
        <p:spPr bwMode="auto">
          <a:xfrm>
            <a:off x="9480884" y="4052062"/>
            <a:ext cx="1337912" cy="7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Sr.incrivel ficando macabro : r/HUEstation">
            <a:extLst>
              <a:ext uri="{FF2B5EF4-FFF2-40B4-BE49-F238E27FC236}">
                <a16:creationId xmlns:a16="http://schemas.microsoft.com/office/drawing/2014/main" id="{9F20595C-799F-A862-9868-85E6D9938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3" t="75370" r="5562" b="-625"/>
          <a:stretch/>
        </p:blipFill>
        <p:spPr bwMode="auto">
          <a:xfrm>
            <a:off x="9480884" y="5170339"/>
            <a:ext cx="1337912" cy="7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5E3774-0930-B808-DA93-040B66A8136C}"/>
              </a:ext>
            </a:extLst>
          </p:cNvPr>
          <p:cNvSpPr txBox="1"/>
          <p:nvPr/>
        </p:nvSpPr>
        <p:spPr>
          <a:xfrm>
            <a:off x="6414436" y="4209149"/>
            <a:ext cx="2294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XLL Excel Add-in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DDB01-CE2B-9A5A-6B02-FDDF4722A0E3}"/>
              </a:ext>
            </a:extLst>
          </p:cNvPr>
          <p:cNvSpPr txBox="1"/>
          <p:nvPr/>
        </p:nvSpPr>
        <p:spPr>
          <a:xfrm>
            <a:off x="5817403" y="5427914"/>
            <a:ext cx="348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FD321D-B6D7-2FD4-A6B2-A21CFB79D21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32701" y="2278521"/>
            <a:ext cx="1569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3FB6F3-96F0-07FC-9C3A-A8A4697F00FB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291914" y="3228945"/>
            <a:ext cx="22104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768026-D0D2-5D4E-765B-29886700185B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822357" y="4409204"/>
            <a:ext cx="25920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0FC96F-78A2-1AFD-1ED2-C0A179A4734F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048000" y="5627969"/>
            <a:ext cx="27694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CCBC33-B392-3316-6EF2-900D4F43438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048000" y="1108864"/>
            <a:ext cx="3805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ED4AE-D1DE-2EC0-6C35-236FC408B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C1CF13-7D26-1D9F-2AE7-1EA981A2A0A5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Shell Link (.lnk)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33A70B-4A11-D0DC-48EB-9A976C048C51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3CC5A5-E6C2-7B0E-5E4C-BAC98734B210}"/>
              </a:ext>
            </a:extLst>
          </p:cNvPr>
          <p:cNvSpPr txBox="1"/>
          <p:nvPr/>
        </p:nvSpPr>
        <p:spPr>
          <a:xfrm>
            <a:off x="1012723" y="15829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F1BB1A-D891-6B73-EF95-E4CC2D99F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97" y="1135033"/>
            <a:ext cx="5384616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Um link do Shell é um objeto de dados que contém informações usadas para acessar outro objeto no </a:t>
            </a:r>
            <a:r>
              <a:rPr lang="pt-BR" altLang="pt-BR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namespace</a:t>
            </a: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do Shell.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pt-BR" altLang="pt-BR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O </a:t>
            </a:r>
            <a:r>
              <a:rPr lang="pt-BR" altLang="pt-BR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namespace</a:t>
            </a: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do Shell refere-se a qualquer objeto visível por meio do Windows Explorer.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pt-BR" altLang="pt-BR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Tipos de objetos que podem ser acessados por meio de links do Shell: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Arquivos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Pastas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Unidades de disco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Impressoras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pt-BR" altLang="pt-BR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Um link do Shell permite que um usuário ou aplicativo acesse um objeto de qualquer lugar no </a:t>
            </a:r>
            <a:r>
              <a:rPr lang="pt-BR" altLang="pt-BR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namespace</a:t>
            </a: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do Shell.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pt-BR" altLang="pt-BR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O usuário ou aplicativo não precisa saber o nome e o local atuais do objeto para acessá-lo.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6AD6558-3133-94FC-FEC4-CB879CB7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0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2C7AFD5-0865-778A-73DF-6B71AA7E9299}"/>
              </a:ext>
            </a:extLst>
          </p:cNvPr>
          <p:cNvSpPr txBox="1"/>
          <p:nvPr/>
        </p:nvSpPr>
        <p:spPr>
          <a:xfrm>
            <a:off x="816077" y="630707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Shell Links - Win32 apps | Microsoft Learn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99224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Shell Link (.lnk)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4FB7946-CABA-ECDC-0D94-82097E55B491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7809407" y="1432368"/>
            <a:chExt cx="1124206" cy="1105124"/>
          </a:xfrm>
        </p:grpSpPr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A86783D4-8ED6-1F2B-D240-A9C43FDE5DB8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2049" name="Freeform 2048">
                <a:extLst>
                  <a:ext uri="{FF2B5EF4-FFF2-40B4-BE49-F238E27FC236}">
                    <a16:creationId xmlns:a16="http://schemas.microsoft.com/office/drawing/2014/main" id="{3D84FDAA-F501-586E-3350-E6EF69494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53" name="Graphic 2052" descr="Share with solid fill">
                <a:extLst>
                  <a:ext uri="{FF2B5EF4-FFF2-40B4-BE49-F238E27FC236}">
                    <a16:creationId xmlns:a16="http://schemas.microsoft.com/office/drawing/2014/main" id="{96F80F28-8F33-0C78-FE26-15DE87260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Ingresso.lnk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F627B63F-0D0D-03BD-4BBF-818471F1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8CEFBB5-2E6E-B721-2A38-AD623E5F0D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64" y="2685116"/>
            <a:ext cx="5669437" cy="3953592"/>
          </a:xfrm>
          <a:prstGeom prst="rect">
            <a:avLst/>
          </a:prstGeom>
        </p:spPr>
      </p:pic>
      <p:sp>
        <p:nvSpPr>
          <p:cNvPr id="11" name="Seta: Entalhada para a Direita 10">
            <a:extLst>
              <a:ext uri="{FF2B5EF4-FFF2-40B4-BE49-F238E27FC236}">
                <a16:creationId xmlns:a16="http://schemas.microsoft.com/office/drawing/2014/main" id="{DA9857AD-21C9-1A9B-6D31-955F3304B803}"/>
              </a:ext>
            </a:extLst>
          </p:cNvPr>
          <p:cNvSpPr/>
          <p:nvPr/>
        </p:nvSpPr>
        <p:spPr>
          <a:xfrm rot="5400000">
            <a:off x="2718623" y="1007420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2084">
            <a:extLst>
              <a:ext uri="{FF2B5EF4-FFF2-40B4-BE49-F238E27FC236}">
                <a16:creationId xmlns:a16="http://schemas.microsoft.com/office/drawing/2014/main" id="{F1B093F7-2CFF-80B4-7855-40077CC02E04}"/>
              </a:ext>
            </a:extLst>
          </p:cNvPr>
          <p:cNvSpPr txBox="1"/>
          <p:nvPr/>
        </p:nvSpPr>
        <p:spPr>
          <a:xfrm>
            <a:off x="3416680" y="1401900"/>
            <a:ext cx="932898" cy="280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3" name="Group 2064">
            <a:extLst>
              <a:ext uri="{FF2B5EF4-FFF2-40B4-BE49-F238E27FC236}">
                <a16:creationId xmlns:a16="http://schemas.microsoft.com/office/drawing/2014/main" id="{76FFF70C-72BB-0569-67F3-4C62D7E92122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5" name="Group 62">
              <a:extLst>
                <a:ext uri="{FF2B5EF4-FFF2-40B4-BE49-F238E27FC236}">
                  <a16:creationId xmlns:a16="http://schemas.microsoft.com/office/drawing/2014/main" id="{19FF2D07-F1A0-B3D0-838F-CE377CBE2498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7" name="Freeform 55">
                <a:extLst>
                  <a:ext uri="{FF2B5EF4-FFF2-40B4-BE49-F238E27FC236}">
                    <a16:creationId xmlns:a16="http://schemas.microsoft.com/office/drawing/2014/main" id="{8FA924CF-246D-F273-7235-1F1D0D4A5D39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9" name="Graphic 60" descr="Folder with solid fill">
                <a:extLst>
                  <a:ext uri="{FF2B5EF4-FFF2-40B4-BE49-F238E27FC236}">
                    <a16:creationId xmlns:a16="http://schemas.microsoft.com/office/drawing/2014/main" id="{868E7D6A-4A52-AFEB-93CB-E30D2F4A5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6" name="TextBox 2047">
              <a:extLst>
                <a:ext uri="{FF2B5EF4-FFF2-40B4-BE49-F238E27FC236}">
                  <a16:creationId xmlns:a16="http://schemas.microsoft.com/office/drawing/2014/main" id="{FEA64E71-1684-8D61-A0B6-55D3B143B889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sp>
        <p:nvSpPr>
          <p:cNvPr id="21" name="TextBox 2086">
            <a:extLst>
              <a:ext uri="{FF2B5EF4-FFF2-40B4-BE49-F238E27FC236}">
                <a16:creationId xmlns:a16="http://schemas.microsoft.com/office/drawing/2014/main" id="{002336B9-6775-0AB9-295A-0ED5585BDEB8}"/>
              </a:ext>
            </a:extLst>
          </p:cNvPr>
          <p:cNvSpPr txBox="1"/>
          <p:nvPr/>
        </p:nvSpPr>
        <p:spPr>
          <a:xfrm>
            <a:off x="7325311" y="1405248"/>
            <a:ext cx="103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Shell Link (.lnk)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089161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4FB7946-CABA-ECDC-0D94-82097E55B491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7809407" y="1432368"/>
            <a:chExt cx="1124206" cy="1105124"/>
          </a:xfrm>
        </p:grpSpPr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A86783D4-8ED6-1F2B-D240-A9C43FDE5DB8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2049" name="Freeform 2048">
                <a:extLst>
                  <a:ext uri="{FF2B5EF4-FFF2-40B4-BE49-F238E27FC236}">
                    <a16:creationId xmlns:a16="http://schemas.microsoft.com/office/drawing/2014/main" id="{3D84FDAA-F501-586E-3350-E6EF69494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53" name="Graphic 2052" descr="Share with solid fill">
                <a:extLst>
                  <a:ext uri="{FF2B5EF4-FFF2-40B4-BE49-F238E27FC236}">
                    <a16:creationId xmlns:a16="http://schemas.microsoft.com/office/drawing/2014/main" id="{96F80F28-8F33-0C78-FE26-15DE87260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Ingresso.lnk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34F47D8-FD41-8F31-53C2-4F1ED5AD4B71}"/>
              </a:ext>
            </a:extLst>
          </p:cNvPr>
          <p:cNvSpPr txBox="1"/>
          <p:nvPr/>
        </p:nvSpPr>
        <p:spPr>
          <a:xfrm>
            <a:off x="3416680" y="1401900"/>
            <a:ext cx="932898" cy="280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49F3A5D5-9D4E-4219-7B99-1A7D1C5F0230}"/>
              </a:ext>
            </a:extLst>
          </p:cNvPr>
          <p:cNvSpPr txBox="1"/>
          <p:nvPr/>
        </p:nvSpPr>
        <p:spPr>
          <a:xfrm>
            <a:off x="7325311" y="1405248"/>
            <a:ext cx="103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F627B63F-0D0D-03BD-4BBF-818471F1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18B89B-CCF0-7F3E-635D-B50FCEE03C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0" y="3187187"/>
            <a:ext cx="10827599" cy="2546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A0B45-2B6E-129D-23A9-EECD1F76EDFF}"/>
              </a:ext>
            </a:extLst>
          </p:cNvPr>
          <p:cNvSpPr/>
          <p:nvPr/>
        </p:nvSpPr>
        <p:spPr>
          <a:xfrm>
            <a:off x="1197937" y="4399005"/>
            <a:ext cx="10277371" cy="321276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79EA3661-F9D7-2A76-BE7F-852C80170A3F}"/>
              </a:ext>
            </a:extLst>
          </p:cNvPr>
          <p:cNvSpPr/>
          <p:nvPr/>
        </p:nvSpPr>
        <p:spPr>
          <a:xfrm rot="5400000">
            <a:off x="8772528" y="1007421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17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Shell Link (.lnk)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4FB7946-CABA-ECDC-0D94-82097E55B491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7809407" y="1432368"/>
            <a:chExt cx="1124206" cy="1105124"/>
          </a:xfrm>
        </p:grpSpPr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A86783D4-8ED6-1F2B-D240-A9C43FDE5DB8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2049" name="Freeform 2048">
                <a:extLst>
                  <a:ext uri="{FF2B5EF4-FFF2-40B4-BE49-F238E27FC236}">
                    <a16:creationId xmlns:a16="http://schemas.microsoft.com/office/drawing/2014/main" id="{3D84FDAA-F501-586E-3350-E6EF69494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53" name="Graphic 2052" descr="Share with solid fill">
                <a:extLst>
                  <a:ext uri="{FF2B5EF4-FFF2-40B4-BE49-F238E27FC236}">
                    <a16:creationId xmlns:a16="http://schemas.microsoft.com/office/drawing/2014/main" id="{96F80F28-8F33-0C78-FE26-15DE87260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Ingresso.lnk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49F3A5D5-9D4E-4219-7B99-1A7D1C5F0230}"/>
              </a:ext>
            </a:extLst>
          </p:cNvPr>
          <p:cNvSpPr txBox="1"/>
          <p:nvPr/>
        </p:nvSpPr>
        <p:spPr>
          <a:xfrm>
            <a:off x="7325310" y="1405248"/>
            <a:ext cx="103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F627B63F-0D0D-03BD-4BBF-818471F1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44FF3129-C79A-FD1E-B74B-4F79BE76B0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07" y="2824093"/>
            <a:ext cx="6309986" cy="3945015"/>
          </a:xfrm>
          <a:prstGeom prst="rect">
            <a:avLst/>
          </a:prstGeom>
        </p:spPr>
      </p:pic>
      <p:sp>
        <p:nvSpPr>
          <p:cNvPr id="8" name="Seta: Entalhada para a Direita 7">
            <a:extLst>
              <a:ext uri="{FF2B5EF4-FFF2-40B4-BE49-F238E27FC236}">
                <a16:creationId xmlns:a16="http://schemas.microsoft.com/office/drawing/2014/main" id="{6B546FA5-6198-8BD3-5E19-BE82AAA67724}"/>
              </a:ext>
            </a:extLst>
          </p:cNvPr>
          <p:cNvSpPr/>
          <p:nvPr/>
        </p:nvSpPr>
        <p:spPr>
          <a:xfrm rot="5400000">
            <a:off x="8773691" y="1007421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489724FE-FF86-CCB9-50C9-9BFAFDCA7D96}"/>
              </a:ext>
            </a:extLst>
          </p:cNvPr>
          <p:cNvSpPr txBox="1"/>
          <p:nvPr/>
        </p:nvSpPr>
        <p:spPr>
          <a:xfrm>
            <a:off x="3416680" y="1401900"/>
            <a:ext cx="932898" cy="280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451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Shell Link (.lnk)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4FB7946-CABA-ECDC-0D94-82097E55B491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7809407" y="1432368"/>
            <a:chExt cx="1124206" cy="1105124"/>
          </a:xfrm>
        </p:grpSpPr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A86783D4-8ED6-1F2B-D240-A9C43FDE5DB8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2049" name="Freeform 2048">
                <a:extLst>
                  <a:ext uri="{FF2B5EF4-FFF2-40B4-BE49-F238E27FC236}">
                    <a16:creationId xmlns:a16="http://schemas.microsoft.com/office/drawing/2014/main" id="{3D84FDAA-F501-586E-3350-E6EF69494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53" name="Graphic 2052" descr="Share with solid fill">
                <a:extLst>
                  <a:ext uri="{FF2B5EF4-FFF2-40B4-BE49-F238E27FC236}">
                    <a16:creationId xmlns:a16="http://schemas.microsoft.com/office/drawing/2014/main" id="{96F80F28-8F33-0C78-FE26-15DE87260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Ingresso.lnk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49F3A5D5-9D4E-4219-7B99-1A7D1C5F0230}"/>
              </a:ext>
            </a:extLst>
          </p:cNvPr>
          <p:cNvSpPr txBox="1"/>
          <p:nvPr/>
        </p:nvSpPr>
        <p:spPr>
          <a:xfrm>
            <a:off x="7331957" y="1405248"/>
            <a:ext cx="1022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F627B63F-0D0D-03BD-4BBF-818471F1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EDB2DF25-C664-3ECF-61F8-1647A90497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2"/>
          <a:stretch/>
        </p:blipFill>
        <p:spPr>
          <a:xfrm>
            <a:off x="1317166" y="3721093"/>
            <a:ext cx="9557667" cy="29265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CD5C8E-A7DC-0E58-0336-992150D600D3}"/>
              </a:ext>
            </a:extLst>
          </p:cNvPr>
          <p:cNvSpPr/>
          <p:nvPr/>
        </p:nvSpPr>
        <p:spPr>
          <a:xfrm>
            <a:off x="1663603" y="4978212"/>
            <a:ext cx="9185242" cy="115330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B2918-B995-EE64-3507-E26EEC6E77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66" y="2848271"/>
            <a:ext cx="9611232" cy="741669"/>
          </a:xfrm>
          <a:prstGeom prst="rect">
            <a:avLst/>
          </a:prstGeom>
        </p:spPr>
      </p:pic>
      <p:sp>
        <p:nvSpPr>
          <p:cNvPr id="8" name="Seta: Entalhada para a Direita 7">
            <a:extLst>
              <a:ext uri="{FF2B5EF4-FFF2-40B4-BE49-F238E27FC236}">
                <a16:creationId xmlns:a16="http://schemas.microsoft.com/office/drawing/2014/main" id="{D4764B4E-3252-947C-EAEC-C7EA33C26256}"/>
              </a:ext>
            </a:extLst>
          </p:cNvPr>
          <p:cNvSpPr/>
          <p:nvPr/>
        </p:nvSpPr>
        <p:spPr>
          <a:xfrm rot="5400000">
            <a:off x="4713450" y="1007421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CDB4A7A2-840A-B545-EAE4-4EDF8284EB3E}"/>
              </a:ext>
            </a:extLst>
          </p:cNvPr>
          <p:cNvSpPr/>
          <p:nvPr/>
        </p:nvSpPr>
        <p:spPr>
          <a:xfrm rot="5400000">
            <a:off x="6708274" y="1007422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2084">
            <a:extLst>
              <a:ext uri="{FF2B5EF4-FFF2-40B4-BE49-F238E27FC236}">
                <a16:creationId xmlns:a16="http://schemas.microsoft.com/office/drawing/2014/main" id="{E3505126-23D4-CF3E-A1A3-E634DFF63A1F}"/>
              </a:ext>
            </a:extLst>
          </p:cNvPr>
          <p:cNvSpPr txBox="1"/>
          <p:nvPr/>
        </p:nvSpPr>
        <p:spPr>
          <a:xfrm>
            <a:off x="3416680" y="1401900"/>
            <a:ext cx="932898" cy="280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26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uce Lee: Martial Arts Legend and Cinematic Icon — Reveal Martial Arts">
            <a:extLst>
              <a:ext uri="{FF2B5EF4-FFF2-40B4-BE49-F238E27FC236}">
                <a16:creationId xmlns:a16="http://schemas.microsoft.com/office/drawing/2014/main" id="{4A100BAF-A2B8-BB4D-97EB-A573A0E1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-1" b="402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F60EC-13E7-6B45-299E-27AD428BE2F5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 WATER MY FRIEND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5DC08-3B80-676C-04E0-9EA119F50BF3}"/>
              </a:ext>
            </a:extLst>
          </p:cNvPr>
          <p:cNvSpPr txBox="1"/>
          <p:nvPr/>
        </p:nvSpPr>
        <p:spPr>
          <a:xfrm>
            <a:off x="3307156" y="4713261"/>
            <a:ext cx="557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dirty="0">
                <a:solidFill>
                  <a:schemeClr val="bg1">
                    <a:lumMod val="65000"/>
                  </a:schemeClr>
                </a:solidFill>
                <a:latin typeface="Avenir Next LT Pro" panose="020B0504020202020204" pitchFamily="34" charset="77"/>
              </a:rPr>
              <a:t>Initial Access Like a Pro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21AAA0-CFAC-0741-7ECB-188405A13FEA}"/>
              </a:ext>
            </a:extLst>
          </p:cNvPr>
          <p:cNvSpPr/>
          <p:nvPr/>
        </p:nvSpPr>
        <p:spPr>
          <a:xfrm>
            <a:off x="140262" y="213157"/>
            <a:ext cx="11911476" cy="6434778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5" name="Picture 2" descr="HD wallpaper: ascii, black, Dark, guy, hackers, headphones, skulls, text |  Wallpaper Flare">
            <a:extLst>
              <a:ext uri="{FF2B5EF4-FFF2-40B4-BE49-F238E27FC236}">
                <a16:creationId xmlns:a16="http://schemas.microsoft.com/office/drawing/2014/main" id="{4F3E351E-52A1-DCE3-06C5-B096E03D6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0" t="22909" r="36980" b="20762"/>
          <a:stretch/>
        </p:blipFill>
        <p:spPr bwMode="auto">
          <a:xfrm>
            <a:off x="10512042" y="512721"/>
            <a:ext cx="1020932" cy="121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A96B6BA-8839-65C0-7CA8-FAFFB6B9FDE4}"/>
              </a:ext>
            </a:extLst>
          </p:cNvPr>
          <p:cNvGrpSpPr/>
          <p:nvPr/>
        </p:nvGrpSpPr>
        <p:grpSpPr>
          <a:xfrm>
            <a:off x="3599624" y="2970292"/>
            <a:ext cx="1962720" cy="1246320"/>
            <a:chOff x="3599624" y="2970292"/>
            <a:chExt cx="1962720" cy="12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52F148-E344-363F-B44A-610FE539C473}"/>
                    </a:ext>
                  </a:extLst>
                </p14:cNvPr>
                <p14:cNvContentPartPr/>
                <p14:nvPr/>
              </p14:nvContentPartPr>
              <p14:xfrm>
                <a:off x="3599624" y="3044452"/>
                <a:ext cx="1962720" cy="106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52F148-E344-363F-B44A-610FE539C4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63624" y="3008440"/>
                  <a:ext cx="2034360" cy="1140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5EE65D-BFD6-921F-6EE5-ACC1E6732A17}"/>
                    </a:ext>
                  </a:extLst>
                </p14:cNvPr>
                <p14:cNvContentPartPr/>
                <p14:nvPr/>
              </p14:nvContentPartPr>
              <p14:xfrm>
                <a:off x="4124144" y="2970292"/>
                <a:ext cx="1275840" cy="1246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5EE65D-BFD6-921F-6EE5-ACC1E6732A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8144" y="2934292"/>
                  <a:ext cx="1347480" cy="1317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9C79B45-4485-47EA-F0A5-FC74A0BC3E73}"/>
              </a:ext>
            </a:extLst>
          </p:cNvPr>
          <p:cNvSpPr txBox="1"/>
          <p:nvPr/>
        </p:nvSpPr>
        <p:spPr>
          <a:xfrm>
            <a:off x="3599624" y="2065909"/>
            <a:ext cx="2026508" cy="101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APT</a:t>
            </a:r>
          </a:p>
        </p:txBody>
      </p:sp>
    </p:spTree>
    <p:extLst>
      <p:ext uri="{BB962C8B-B14F-4D97-AF65-F5344CB8AC3E}">
        <p14:creationId xmlns:p14="http://schemas.microsoft.com/office/powerpoint/2010/main" val="1682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Shell Link (.lnk)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4FB7946-CABA-ECDC-0D94-82097E55B491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7809407" y="1432368"/>
            <a:chExt cx="1124206" cy="1105124"/>
          </a:xfrm>
        </p:grpSpPr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A86783D4-8ED6-1F2B-D240-A9C43FDE5DB8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2049" name="Freeform 2048">
                <a:extLst>
                  <a:ext uri="{FF2B5EF4-FFF2-40B4-BE49-F238E27FC236}">
                    <a16:creationId xmlns:a16="http://schemas.microsoft.com/office/drawing/2014/main" id="{3D84FDAA-F501-586E-3350-E6EF69494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53" name="Graphic 2052" descr="Share with solid fill">
                <a:extLst>
                  <a:ext uri="{FF2B5EF4-FFF2-40B4-BE49-F238E27FC236}">
                    <a16:creationId xmlns:a16="http://schemas.microsoft.com/office/drawing/2014/main" id="{96F80F28-8F33-0C78-FE26-15DE87260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Ingresso.lnk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34F47D8-FD41-8F31-53C2-4F1ED5AD4B71}"/>
              </a:ext>
            </a:extLst>
          </p:cNvPr>
          <p:cNvSpPr txBox="1"/>
          <p:nvPr/>
        </p:nvSpPr>
        <p:spPr>
          <a:xfrm>
            <a:off x="3416680" y="1401900"/>
            <a:ext cx="932898" cy="28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49F3A5D5-9D4E-4219-7B99-1A7D1C5F0230}"/>
              </a:ext>
            </a:extLst>
          </p:cNvPr>
          <p:cNvSpPr txBox="1"/>
          <p:nvPr/>
        </p:nvSpPr>
        <p:spPr>
          <a:xfrm>
            <a:off x="7325311" y="1405248"/>
            <a:ext cx="1039050" cy="27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F627B63F-0D0D-03BD-4BBF-818471F1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AF60CE-17C9-1148-FC0A-0F15BA4B6B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64" y="2849786"/>
            <a:ext cx="5807643" cy="3778383"/>
          </a:xfrm>
          <a:prstGeom prst="rect">
            <a:avLst/>
          </a:prstGeom>
        </p:spPr>
      </p:pic>
      <p:sp>
        <p:nvSpPr>
          <p:cNvPr id="10" name="Seta: Entalhada para a Direita 9">
            <a:extLst>
              <a:ext uri="{FF2B5EF4-FFF2-40B4-BE49-F238E27FC236}">
                <a16:creationId xmlns:a16="http://schemas.microsoft.com/office/drawing/2014/main" id="{E88E8481-DE43-4E44-7EF2-254A61C5C80B}"/>
              </a:ext>
            </a:extLst>
          </p:cNvPr>
          <p:cNvSpPr/>
          <p:nvPr/>
        </p:nvSpPr>
        <p:spPr>
          <a:xfrm rot="5400000">
            <a:off x="6697548" y="1007421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2064">
            <a:extLst>
              <a:ext uri="{FF2B5EF4-FFF2-40B4-BE49-F238E27FC236}">
                <a16:creationId xmlns:a16="http://schemas.microsoft.com/office/drawing/2014/main" id="{A2ACE383-D3B7-0768-5251-88C74280D2C0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2" name="Group 62">
              <a:extLst>
                <a:ext uri="{FF2B5EF4-FFF2-40B4-BE49-F238E27FC236}">
                  <a16:creationId xmlns:a16="http://schemas.microsoft.com/office/drawing/2014/main" id="{428EF0C9-D8F3-ECBD-86D2-D502AC31DF24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4" name="Freeform 55">
                <a:extLst>
                  <a:ext uri="{FF2B5EF4-FFF2-40B4-BE49-F238E27FC236}">
                    <a16:creationId xmlns:a16="http://schemas.microsoft.com/office/drawing/2014/main" id="{63CC3224-6AE3-6F91-B4EB-55D25ADDD1C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5" name="Graphic 60" descr="Folder with solid fill">
                <a:extLst>
                  <a:ext uri="{FF2B5EF4-FFF2-40B4-BE49-F238E27FC236}">
                    <a16:creationId xmlns:a16="http://schemas.microsoft.com/office/drawing/2014/main" id="{9CA1EB46-881E-21B0-0DDB-1C4CB16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3" name="TextBox 2047">
              <a:extLst>
                <a:ext uri="{FF2B5EF4-FFF2-40B4-BE49-F238E27FC236}">
                  <a16:creationId xmlns:a16="http://schemas.microsoft.com/office/drawing/2014/main" id="{9FF46800-54FE-8053-6077-535D323EE41E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Ingresso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77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3470C40-2A24-AE85-6D80-BE31E74859A4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Microsoft Saved Console (.msc)</a:t>
            </a:r>
          </a:p>
        </p:txBody>
      </p:sp>
      <p:cxnSp>
        <p:nvCxnSpPr>
          <p:cNvPr id="4" name="Straight Connector 4">
            <a:extLst>
              <a:ext uri="{FF2B5EF4-FFF2-40B4-BE49-F238E27FC236}">
                <a16:creationId xmlns:a16="http://schemas.microsoft.com/office/drawing/2014/main" id="{418ECE7F-F3F6-8AE6-E354-1851AB5EBCF2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045F4FDA-C676-5BB6-B2C4-2D77B96AB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97" y="1043732"/>
            <a:ext cx="573249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O que é MMC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: O Microsoft Management Console (MMC) é uma ferramenta do Windows usada por administradores para configurar e monitorar sistemas. Introduzido em 1998, veio pré-instalado no Windows 2000 e versões posteriores.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Next Condensed" panose="020B0506020202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Snap-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ins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: MMC hospeda componentes chamados snap-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ins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, usados para gerenciar funções específicas do sistema. A Microsoft fornece muitos deles, e terceiros também podem criar snap-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ins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 personalizados.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Next Condensed" panose="020B0506020202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Registro e extensões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: Snap-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ins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 são registrados no registro do Windows e combinados ao MMC para criar consoles gerenciados, salvos como arquivos </a:t>
            </a:r>
            <a:r>
              <a:rPr kumimoji="0" lang="pt-BR" altLang="pt-BR" sz="16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.</a:t>
            </a:r>
            <a:r>
              <a:rPr kumimoji="0" lang="pt-BR" altLang="pt-BR" sz="1600" b="1" i="0" u="sng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msc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, que podem ser executados com comandos específicos.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Next Condensed" panose="020B0506020202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Snap-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ins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 comuns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: Incluem Gerenciamento do Computador (Device Manager, Disk Management, Event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Viewer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, etc.), Gerenciamento de Políticas de Grupo, e ferramentas como Active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Directory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 e Microsoft Exchange Server.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2A31B8-F235-1684-6CB4-C931E7CC2742}"/>
              </a:ext>
            </a:extLst>
          </p:cNvPr>
          <p:cNvSpPr txBox="1"/>
          <p:nvPr/>
        </p:nvSpPr>
        <p:spPr>
          <a:xfrm>
            <a:off x="914400" y="59060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3"/>
              </a:rPr>
              <a:t>Microsoft Management Console - Wikipedia</a:t>
            </a:r>
            <a:endParaRPr lang="pt-BR" sz="1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8A1AEEC-AC70-775A-D424-E2A501676162}"/>
              </a:ext>
            </a:extLst>
          </p:cNvPr>
          <p:cNvSpPr txBox="1"/>
          <p:nvPr/>
        </p:nvSpPr>
        <p:spPr>
          <a:xfrm>
            <a:off x="914400" y="6305701"/>
            <a:ext cx="5411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Will the real #GrimResource please stand up? - Abusing the MSC file format | Outflank</a:t>
            </a:r>
            <a:endParaRPr lang="pt-BR" sz="14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5A3DBE7-A770-3943-496E-A317E6365B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30" r="9981"/>
          <a:stretch/>
        </p:blipFill>
        <p:spPr>
          <a:xfrm>
            <a:off x="6532081" y="-1"/>
            <a:ext cx="5732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4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Microsoft Saved Console (.msc)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3E4337ED-99AB-969D-A2BA-0BAACE97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oster for a conference&#10;&#10;Description automatically generated">
            <a:extLst>
              <a:ext uri="{FF2B5EF4-FFF2-40B4-BE49-F238E27FC236}">
                <a16:creationId xmlns:a16="http://schemas.microsoft.com/office/drawing/2014/main" id="{58255FA6-B8E4-9CB3-0DD5-3A6C77894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9" y="2663967"/>
            <a:ext cx="2850563" cy="4033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76B3B4-FFBB-E60D-E35F-27D3A10535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6152" y="2658352"/>
            <a:ext cx="7303181" cy="4033887"/>
          </a:xfrm>
          <a:prstGeom prst="rect">
            <a:avLst/>
          </a:prstGeom>
        </p:spPr>
      </p:pic>
      <p:grpSp>
        <p:nvGrpSpPr>
          <p:cNvPr id="10" name="Group 2064">
            <a:extLst>
              <a:ext uri="{FF2B5EF4-FFF2-40B4-BE49-F238E27FC236}">
                <a16:creationId xmlns:a16="http://schemas.microsoft.com/office/drawing/2014/main" id="{F7921B22-4664-9F98-1F7A-F29FCBEAF3A8}"/>
              </a:ext>
            </a:extLst>
          </p:cNvPr>
          <p:cNvGrpSpPr/>
          <p:nvPr/>
        </p:nvGrpSpPr>
        <p:grpSpPr>
          <a:xfrm>
            <a:off x="6194323" y="1432368"/>
            <a:ext cx="1216540" cy="1105124"/>
            <a:chOff x="5996827" y="1432368"/>
            <a:chExt cx="1216540" cy="1105124"/>
          </a:xfrm>
        </p:grpSpPr>
        <p:grpSp>
          <p:nvGrpSpPr>
            <p:cNvPr id="13" name="Group 62">
              <a:extLst>
                <a:ext uri="{FF2B5EF4-FFF2-40B4-BE49-F238E27FC236}">
                  <a16:creationId xmlns:a16="http://schemas.microsoft.com/office/drawing/2014/main" id="{D1572E81-34EE-7D9E-975E-9FD81D2C68A0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5" name="Freeform 55">
                <a:extLst>
                  <a:ext uri="{FF2B5EF4-FFF2-40B4-BE49-F238E27FC236}">
                    <a16:creationId xmlns:a16="http://schemas.microsoft.com/office/drawing/2014/main" id="{73447494-65BC-06C3-71E4-FC86F7F82D77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6" name="Graphic 60" descr="Folder with solid fill">
                <a:extLst>
                  <a:ext uri="{FF2B5EF4-FFF2-40B4-BE49-F238E27FC236}">
                    <a16:creationId xmlns:a16="http://schemas.microsoft.com/office/drawing/2014/main" id="{48E7F9AA-E0A2-8DE6-09F1-046CF3FA5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4" name="TextBox 2047">
              <a:extLst>
                <a:ext uri="{FF2B5EF4-FFF2-40B4-BE49-F238E27FC236}">
                  <a16:creationId xmlns:a16="http://schemas.microsoft.com/office/drawing/2014/main" id="{32A6E870-B42F-C1EC-1F3F-47C7BDC600C5}"/>
                </a:ext>
              </a:extLst>
            </p:cNvPr>
            <p:cNvSpPr txBox="1"/>
            <p:nvPr/>
          </p:nvSpPr>
          <p:spPr>
            <a:xfrm>
              <a:off x="5996827" y="2229715"/>
              <a:ext cx="1216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.iso</a:t>
              </a:r>
            </a:p>
          </p:txBody>
        </p:sp>
      </p:grpSp>
      <p:sp>
        <p:nvSpPr>
          <p:cNvPr id="17" name="TextBox 2084">
            <a:extLst>
              <a:ext uri="{FF2B5EF4-FFF2-40B4-BE49-F238E27FC236}">
                <a16:creationId xmlns:a16="http://schemas.microsoft.com/office/drawing/2014/main" id="{0F3120CB-4A8A-A1B7-3D88-B75E9AB672C7}"/>
              </a:ext>
            </a:extLst>
          </p:cNvPr>
          <p:cNvSpPr txBox="1"/>
          <p:nvPr/>
        </p:nvSpPr>
        <p:spPr>
          <a:xfrm>
            <a:off x="3370840" y="1401900"/>
            <a:ext cx="978737" cy="28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9" name="TextBox 2086">
            <a:extLst>
              <a:ext uri="{FF2B5EF4-FFF2-40B4-BE49-F238E27FC236}">
                <a16:creationId xmlns:a16="http://schemas.microsoft.com/office/drawing/2014/main" id="{013BF012-A080-6A2C-643D-977B01DB5CC8}"/>
              </a:ext>
            </a:extLst>
          </p:cNvPr>
          <p:cNvSpPr txBox="1"/>
          <p:nvPr/>
        </p:nvSpPr>
        <p:spPr>
          <a:xfrm>
            <a:off x="7325310" y="1405247"/>
            <a:ext cx="103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AA295F81-910D-4D8C-31A4-6A5C0CFBCACC}"/>
              </a:ext>
            </a:extLst>
          </p:cNvPr>
          <p:cNvGrpSpPr/>
          <p:nvPr/>
        </p:nvGrpSpPr>
        <p:grpSpPr>
          <a:xfrm>
            <a:off x="8414744" y="1432368"/>
            <a:ext cx="1246037" cy="1105125"/>
            <a:chOff x="8414744" y="1432368"/>
            <a:chExt cx="1246037" cy="1105125"/>
          </a:xfrm>
        </p:grpSpPr>
        <p:sp>
          <p:nvSpPr>
            <p:cNvPr id="21" name="Freeform 2048">
              <a:extLst>
                <a:ext uri="{FF2B5EF4-FFF2-40B4-BE49-F238E27FC236}">
                  <a16:creationId xmlns:a16="http://schemas.microsoft.com/office/drawing/2014/main" id="{221F166B-C251-9842-94BB-0F9DFB5D5CCA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3" name="TextBox 2055">
              <a:extLst>
                <a:ext uri="{FF2B5EF4-FFF2-40B4-BE49-F238E27FC236}">
                  <a16:creationId xmlns:a16="http://schemas.microsoft.com/office/drawing/2014/main" id="{2F091A54-9FFF-4BEA-341F-41C588F9E83A}"/>
                </a:ext>
              </a:extLst>
            </p:cNvPr>
            <p:cNvSpPr txBox="1"/>
            <p:nvPr/>
          </p:nvSpPr>
          <p:spPr>
            <a:xfrm>
              <a:off x="8414744" y="2229716"/>
              <a:ext cx="1246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Generator.msc</a:t>
              </a:r>
            </a:p>
          </p:txBody>
        </p:sp>
        <p:pic>
          <p:nvPicPr>
            <p:cNvPr id="24" name="Graphic 2" descr="Document with solid fill">
              <a:extLst>
                <a:ext uri="{FF2B5EF4-FFF2-40B4-BE49-F238E27FC236}">
                  <a16:creationId xmlns:a16="http://schemas.microsoft.com/office/drawing/2014/main" id="{14A13DAB-E85A-4BBD-3CEC-4262156F5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6" name="Seta: Entalhada para a Direita 25">
            <a:extLst>
              <a:ext uri="{FF2B5EF4-FFF2-40B4-BE49-F238E27FC236}">
                <a16:creationId xmlns:a16="http://schemas.microsoft.com/office/drawing/2014/main" id="{341937BE-C371-B98F-7C66-254C8AC6100D}"/>
              </a:ext>
            </a:extLst>
          </p:cNvPr>
          <p:cNvSpPr/>
          <p:nvPr/>
        </p:nvSpPr>
        <p:spPr>
          <a:xfrm rot="5400000">
            <a:off x="2718622" y="1007422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3822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Microsoft Saved Console (.msc)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34F47D8-FD41-8F31-53C2-4F1ED5AD4B71}"/>
              </a:ext>
            </a:extLst>
          </p:cNvPr>
          <p:cNvSpPr txBox="1"/>
          <p:nvPr/>
        </p:nvSpPr>
        <p:spPr>
          <a:xfrm>
            <a:off x="3370840" y="1401900"/>
            <a:ext cx="978737" cy="28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49F3A5D5-9D4E-4219-7B99-1A7D1C5F0230}"/>
              </a:ext>
            </a:extLst>
          </p:cNvPr>
          <p:cNvSpPr txBox="1"/>
          <p:nvPr/>
        </p:nvSpPr>
        <p:spPr>
          <a:xfrm>
            <a:off x="7325310" y="1405247"/>
            <a:ext cx="103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414744" y="1432368"/>
            <a:ext cx="1246037" cy="1105125"/>
            <a:chOff x="8414744" y="1432368"/>
            <a:chExt cx="1246037" cy="1105125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4" y="2229716"/>
              <a:ext cx="1246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Generator.msc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3E4337ED-99AB-969D-A2BA-0BAACE97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3EF88F-6BB0-0D52-53CA-773F37EAB1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" y="2663967"/>
            <a:ext cx="7772400" cy="410147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C0E9DD2-CE04-6DC7-3455-1B9573D8F6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2" t="5614" b="2259"/>
          <a:stretch/>
        </p:blipFill>
        <p:spPr>
          <a:xfrm>
            <a:off x="8234546" y="2904190"/>
            <a:ext cx="3835533" cy="36210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AF24DC-BC39-131A-DFC7-3709C4842FFE}"/>
              </a:ext>
            </a:extLst>
          </p:cNvPr>
          <p:cNvSpPr/>
          <p:nvPr/>
        </p:nvSpPr>
        <p:spPr>
          <a:xfrm>
            <a:off x="1035781" y="4863313"/>
            <a:ext cx="7007702" cy="1084333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grpSp>
        <p:nvGrpSpPr>
          <p:cNvPr id="10" name="Group 2064">
            <a:extLst>
              <a:ext uri="{FF2B5EF4-FFF2-40B4-BE49-F238E27FC236}">
                <a16:creationId xmlns:a16="http://schemas.microsoft.com/office/drawing/2014/main" id="{EFA24811-F755-BD24-9357-5D4571BEA837}"/>
              </a:ext>
            </a:extLst>
          </p:cNvPr>
          <p:cNvGrpSpPr/>
          <p:nvPr/>
        </p:nvGrpSpPr>
        <p:grpSpPr>
          <a:xfrm>
            <a:off x="6194323" y="1432368"/>
            <a:ext cx="1216540" cy="1105124"/>
            <a:chOff x="5996827" y="1432368"/>
            <a:chExt cx="1216540" cy="1105124"/>
          </a:xfrm>
        </p:grpSpPr>
        <p:grpSp>
          <p:nvGrpSpPr>
            <p:cNvPr id="11" name="Group 62">
              <a:extLst>
                <a:ext uri="{FF2B5EF4-FFF2-40B4-BE49-F238E27FC236}">
                  <a16:creationId xmlns:a16="http://schemas.microsoft.com/office/drawing/2014/main" id="{4E4E4716-E45E-E50F-E733-2A97D74158AD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4" name="Freeform 55">
                <a:extLst>
                  <a:ext uri="{FF2B5EF4-FFF2-40B4-BE49-F238E27FC236}">
                    <a16:creationId xmlns:a16="http://schemas.microsoft.com/office/drawing/2014/main" id="{D900C542-B767-4DF0-7258-874871304C5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7" name="Graphic 60" descr="Folder with solid fill">
                <a:extLst>
                  <a:ext uri="{FF2B5EF4-FFF2-40B4-BE49-F238E27FC236}">
                    <a16:creationId xmlns:a16="http://schemas.microsoft.com/office/drawing/2014/main" id="{0071E374-F204-2678-34B2-B2AA53A34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2" name="TextBox 2047">
              <a:extLst>
                <a:ext uri="{FF2B5EF4-FFF2-40B4-BE49-F238E27FC236}">
                  <a16:creationId xmlns:a16="http://schemas.microsoft.com/office/drawing/2014/main" id="{91B36935-6814-F201-AB15-AEFF20B0DB5D}"/>
                </a:ext>
              </a:extLst>
            </p:cNvPr>
            <p:cNvSpPr txBox="1"/>
            <p:nvPr/>
          </p:nvSpPr>
          <p:spPr>
            <a:xfrm>
              <a:off x="5996827" y="2229715"/>
              <a:ext cx="1216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.iso</a:t>
              </a:r>
            </a:p>
          </p:txBody>
        </p:sp>
      </p:grpSp>
      <p:sp>
        <p:nvSpPr>
          <p:cNvPr id="20" name="Seta: Entalhada para a Direita 19">
            <a:extLst>
              <a:ext uri="{FF2B5EF4-FFF2-40B4-BE49-F238E27FC236}">
                <a16:creationId xmlns:a16="http://schemas.microsoft.com/office/drawing/2014/main" id="{E4C3F3AC-5454-1F77-8AEB-6FD37E50626D}"/>
              </a:ext>
            </a:extLst>
          </p:cNvPr>
          <p:cNvSpPr/>
          <p:nvPr/>
        </p:nvSpPr>
        <p:spPr>
          <a:xfrm rot="5400000">
            <a:off x="8771107" y="1007423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424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Microsoft Saved Console (.msc)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3E4337ED-99AB-969D-A2BA-0BAACE97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63D920C-69B4-4C5C-72F9-CF24CC3DF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86" y="3187187"/>
            <a:ext cx="7772400" cy="2658745"/>
          </a:xfrm>
          <a:prstGeom prst="rect">
            <a:avLst/>
          </a:prstGeom>
        </p:spPr>
      </p:pic>
      <p:grpSp>
        <p:nvGrpSpPr>
          <p:cNvPr id="10" name="Group 2064">
            <a:extLst>
              <a:ext uri="{FF2B5EF4-FFF2-40B4-BE49-F238E27FC236}">
                <a16:creationId xmlns:a16="http://schemas.microsoft.com/office/drawing/2014/main" id="{F131B1E6-2579-B066-C39B-1F0CBD296372}"/>
              </a:ext>
            </a:extLst>
          </p:cNvPr>
          <p:cNvGrpSpPr/>
          <p:nvPr/>
        </p:nvGrpSpPr>
        <p:grpSpPr>
          <a:xfrm>
            <a:off x="6194323" y="1432368"/>
            <a:ext cx="1216540" cy="1105124"/>
            <a:chOff x="5996827" y="1432368"/>
            <a:chExt cx="1216540" cy="1105124"/>
          </a:xfrm>
        </p:grpSpPr>
        <p:grpSp>
          <p:nvGrpSpPr>
            <p:cNvPr id="12" name="Group 62">
              <a:extLst>
                <a:ext uri="{FF2B5EF4-FFF2-40B4-BE49-F238E27FC236}">
                  <a16:creationId xmlns:a16="http://schemas.microsoft.com/office/drawing/2014/main" id="{0C147765-36FF-71B3-389E-EF9989F0C810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4" name="Freeform 55">
                <a:extLst>
                  <a:ext uri="{FF2B5EF4-FFF2-40B4-BE49-F238E27FC236}">
                    <a16:creationId xmlns:a16="http://schemas.microsoft.com/office/drawing/2014/main" id="{FDA6F03D-8F36-4660-9048-EDB38F62DD0F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5" name="Graphic 60" descr="Folder with solid fill">
                <a:extLst>
                  <a:ext uri="{FF2B5EF4-FFF2-40B4-BE49-F238E27FC236}">
                    <a16:creationId xmlns:a16="http://schemas.microsoft.com/office/drawing/2014/main" id="{331AF232-32C0-8AF7-D91E-20036EE09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3" name="TextBox 2047">
              <a:extLst>
                <a:ext uri="{FF2B5EF4-FFF2-40B4-BE49-F238E27FC236}">
                  <a16:creationId xmlns:a16="http://schemas.microsoft.com/office/drawing/2014/main" id="{643581A3-A237-8293-8D85-BB5B6DF25716}"/>
                </a:ext>
              </a:extLst>
            </p:cNvPr>
            <p:cNvSpPr txBox="1"/>
            <p:nvPr/>
          </p:nvSpPr>
          <p:spPr>
            <a:xfrm>
              <a:off x="5996827" y="2229715"/>
              <a:ext cx="1216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.iso</a:t>
              </a:r>
            </a:p>
          </p:txBody>
        </p:sp>
      </p:grpSp>
      <p:sp>
        <p:nvSpPr>
          <p:cNvPr id="16" name="TextBox 2084">
            <a:extLst>
              <a:ext uri="{FF2B5EF4-FFF2-40B4-BE49-F238E27FC236}">
                <a16:creationId xmlns:a16="http://schemas.microsoft.com/office/drawing/2014/main" id="{4686B9F0-49E5-479F-733E-0E38F0F2BD39}"/>
              </a:ext>
            </a:extLst>
          </p:cNvPr>
          <p:cNvSpPr txBox="1"/>
          <p:nvPr/>
        </p:nvSpPr>
        <p:spPr>
          <a:xfrm>
            <a:off x="3370840" y="1401900"/>
            <a:ext cx="978737" cy="28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7" name="TextBox 2086">
            <a:extLst>
              <a:ext uri="{FF2B5EF4-FFF2-40B4-BE49-F238E27FC236}">
                <a16:creationId xmlns:a16="http://schemas.microsoft.com/office/drawing/2014/main" id="{44094621-CA10-BC76-8AFD-0846B486C28E}"/>
              </a:ext>
            </a:extLst>
          </p:cNvPr>
          <p:cNvSpPr txBox="1"/>
          <p:nvPr/>
        </p:nvSpPr>
        <p:spPr>
          <a:xfrm>
            <a:off x="7325310" y="1405247"/>
            <a:ext cx="103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168D3153-0806-1C91-8177-DABAB897E9AB}"/>
              </a:ext>
            </a:extLst>
          </p:cNvPr>
          <p:cNvGrpSpPr/>
          <p:nvPr/>
        </p:nvGrpSpPr>
        <p:grpSpPr>
          <a:xfrm>
            <a:off x="8414744" y="1432368"/>
            <a:ext cx="1246037" cy="1105125"/>
            <a:chOff x="8414744" y="1432368"/>
            <a:chExt cx="1246037" cy="1105125"/>
          </a:xfrm>
        </p:grpSpPr>
        <p:sp>
          <p:nvSpPr>
            <p:cNvPr id="20" name="Freeform 2048">
              <a:extLst>
                <a:ext uri="{FF2B5EF4-FFF2-40B4-BE49-F238E27FC236}">
                  <a16:creationId xmlns:a16="http://schemas.microsoft.com/office/drawing/2014/main" id="{DDD8A1E9-64B4-B179-DBBD-56204D1EE7AD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1" name="TextBox 2055">
              <a:extLst>
                <a:ext uri="{FF2B5EF4-FFF2-40B4-BE49-F238E27FC236}">
                  <a16:creationId xmlns:a16="http://schemas.microsoft.com/office/drawing/2014/main" id="{CDFC7CEB-04A9-D4E3-750B-E49012F38A27}"/>
                </a:ext>
              </a:extLst>
            </p:cNvPr>
            <p:cNvSpPr txBox="1"/>
            <p:nvPr/>
          </p:nvSpPr>
          <p:spPr>
            <a:xfrm>
              <a:off x="8414744" y="2229716"/>
              <a:ext cx="1246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Generator.msc</a:t>
              </a:r>
            </a:p>
          </p:txBody>
        </p:sp>
        <p:pic>
          <p:nvPicPr>
            <p:cNvPr id="23" name="Graphic 2" descr="Document with solid fill">
              <a:extLst>
                <a:ext uri="{FF2B5EF4-FFF2-40B4-BE49-F238E27FC236}">
                  <a16:creationId xmlns:a16="http://schemas.microsoft.com/office/drawing/2014/main" id="{7A5C0F06-F426-59A9-D6CE-8BFEB8FD6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5" name="Seta: Entalhada para a Direita 24">
            <a:extLst>
              <a:ext uri="{FF2B5EF4-FFF2-40B4-BE49-F238E27FC236}">
                <a16:creationId xmlns:a16="http://schemas.microsoft.com/office/drawing/2014/main" id="{934606F8-0F09-919B-9DC8-3318BA1856B7}"/>
              </a:ext>
            </a:extLst>
          </p:cNvPr>
          <p:cNvSpPr/>
          <p:nvPr/>
        </p:nvSpPr>
        <p:spPr>
          <a:xfrm rot="5400000">
            <a:off x="6719002" y="1007423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873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Microsoft Saved Console (.msc)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194323" y="1432368"/>
            <a:ext cx="1216540" cy="1105124"/>
            <a:chOff x="5996827" y="1432368"/>
            <a:chExt cx="1216540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5996827" y="2229715"/>
              <a:ext cx="1216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.iso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3E4337ED-99AB-969D-A2BA-0BAACE97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88216-1BBA-3895-25A9-5255D1251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7606"/>
          <a:stretch/>
        </p:blipFill>
        <p:spPr>
          <a:xfrm>
            <a:off x="1275982" y="2780065"/>
            <a:ext cx="9640036" cy="648935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3A767CE-72BC-99B4-DCCF-C784F30E7E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4"/>
          <a:stretch/>
        </p:blipFill>
        <p:spPr>
          <a:xfrm>
            <a:off x="1275982" y="3629815"/>
            <a:ext cx="9640036" cy="28944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26A223-0CFF-CFEB-3340-115FBB5A40EB}"/>
              </a:ext>
            </a:extLst>
          </p:cNvPr>
          <p:cNvSpPr/>
          <p:nvPr/>
        </p:nvSpPr>
        <p:spPr>
          <a:xfrm>
            <a:off x="1865203" y="5186995"/>
            <a:ext cx="8346946" cy="1337264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2FDC0A9B-227B-5112-6F6D-C1AD6F5C7A9F}"/>
              </a:ext>
            </a:extLst>
          </p:cNvPr>
          <p:cNvSpPr txBox="1"/>
          <p:nvPr/>
        </p:nvSpPr>
        <p:spPr>
          <a:xfrm>
            <a:off x="3370840" y="1401900"/>
            <a:ext cx="978737" cy="28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6">
            <a:extLst>
              <a:ext uri="{FF2B5EF4-FFF2-40B4-BE49-F238E27FC236}">
                <a16:creationId xmlns:a16="http://schemas.microsoft.com/office/drawing/2014/main" id="{D3295496-321F-0A3B-6A5D-F1B81EC316B6}"/>
              </a:ext>
            </a:extLst>
          </p:cNvPr>
          <p:cNvSpPr txBox="1"/>
          <p:nvPr/>
        </p:nvSpPr>
        <p:spPr>
          <a:xfrm>
            <a:off x="7325310" y="1405247"/>
            <a:ext cx="103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07FE40D7-5CEB-0CAF-9282-40AC17404F5C}"/>
              </a:ext>
            </a:extLst>
          </p:cNvPr>
          <p:cNvGrpSpPr/>
          <p:nvPr/>
        </p:nvGrpSpPr>
        <p:grpSpPr>
          <a:xfrm>
            <a:off x="8414744" y="1432368"/>
            <a:ext cx="1246037" cy="1105125"/>
            <a:chOff x="8414744" y="1432368"/>
            <a:chExt cx="1246037" cy="1105125"/>
          </a:xfrm>
        </p:grpSpPr>
        <p:sp>
          <p:nvSpPr>
            <p:cNvPr id="16" name="Freeform 2048">
              <a:extLst>
                <a:ext uri="{FF2B5EF4-FFF2-40B4-BE49-F238E27FC236}">
                  <a16:creationId xmlns:a16="http://schemas.microsoft.com/office/drawing/2014/main" id="{7F7178A1-724D-6DCE-EA65-D74A788E36DA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17" name="TextBox 2055">
              <a:extLst>
                <a:ext uri="{FF2B5EF4-FFF2-40B4-BE49-F238E27FC236}">
                  <a16:creationId xmlns:a16="http://schemas.microsoft.com/office/drawing/2014/main" id="{238B4C05-CFC0-E657-9379-85A66F4CD9A4}"/>
                </a:ext>
              </a:extLst>
            </p:cNvPr>
            <p:cNvSpPr txBox="1"/>
            <p:nvPr/>
          </p:nvSpPr>
          <p:spPr>
            <a:xfrm>
              <a:off x="8414744" y="2229716"/>
              <a:ext cx="1246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Generator.msc</a:t>
              </a:r>
            </a:p>
          </p:txBody>
        </p:sp>
        <p:pic>
          <p:nvPicPr>
            <p:cNvPr id="19" name="Graphic 2" descr="Document with solid fill">
              <a:extLst>
                <a:ext uri="{FF2B5EF4-FFF2-40B4-BE49-F238E27FC236}">
                  <a16:creationId xmlns:a16="http://schemas.microsoft.com/office/drawing/2014/main" id="{0BE26BF6-3416-06F7-2F19-50EA48F10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1" name="Seta: Entalhada para a Direita 20">
            <a:extLst>
              <a:ext uri="{FF2B5EF4-FFF2-40B4-BE49-F238E27FC236}">
                <a16:creationId xmlns:a16="http://schemas.microsoft.com/office/drawing/2014/main" id="{E35E78AA-66DB-C184-83DD-75D82D1962A3}"/>
              </a:ext>
            </a:extLst>
          </p:cNvPr>
          <p:cNvSpPr/>
          <p:nvPr/>
        </p:nvSpPr>
        <p:spPr>
          <a:xfrm rot="5400000">
            <a:off x="4713448" y="1007423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157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Microsoft Saved Console (.msc)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3E4337ED-99AB-969D-A2BA-0BAACE97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and white rectangular object&#10;&#10;Description automatically generated">
            <a:extLst>
              <a:ext uri="{FF2B5EF4-FFF2-40B4-BE49-F238E27FC236}">
                <a16:creationId xmlns:a16="http://schemas.microsoft.com/office/drawing/2014/main" id="{D687F095-D930-0117-3351-95F643AD63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86" y="3429000"/>
            <a:ext cx="7772400" cy="1611691"/>
          </a:xfrm>
          <a:prstGeom prst="rect">
            <a:avLst/>
          </a:prstGeom>
        </p:spPr>
      </p:pic>
      <p:grpSp>
        <p:nvGrpSpPr>
          <p:cNvPr id="10" name="Group 2064">
            <a:extLst>
              <a:ext uri="{FF2B5EF4-FFF2-40B4-BE49-F238E27FC236}">
                <a16:creationId xmlns:a16="http://schemas.microsoft.com/office/drawing/2014/main" id="{AF580E31-C96F-44D6-99EF-976FA9A248F3}"/>
              </a:ext>
            </a:extLst>
          </p:cNvPr>
          <p:cNvGrpSpPr/>
          <p:nvPr/>
        </p:nvGrpSpPr>
        <p:grpSpPr>
          <a:xfrm>
            <a:off x="6194323" y="1432368"/>
            <a:ext cx="1216540" cy="1105124"/>
            <a:chOff x="5996827" y="1432368"/>
            <a:chExt cx="1216540" cy="1105124"/>
          </a:xfrm>
        </p:grpSpPr>
        <p:grpSp>
          <p:nvGrpSpPr>
            <p:cNvPr id="11" name="Group 62">
              <a:extLst>
                <a:ext uri="{FF2B5EF4-FFF2-40B4-BE49-F238E27FC236}">
                  <a16:creationId xmlns:a16="http://schemas.microsoft.com/office/drawing/2014/main" id="{660DD641-13A3-1BA0-F10C-780A528C7475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4" name="Freeform 55">
                <a:extLst>
                  <a:ext uri="{FF2B5EF4-FFF2-40B4-BE49-F238E27FC236}">
                    <a16:creationId xmlns:a16="http://schemas.microsoft.com/office/drawing/2014/main" id="{B35119E4-29F0-1C35-FA35-7B5142B7E692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5" name="Graphic 60" descr="Folder with solid fill">
                <a:extLst>
                  <a:ext uri="{FF2B5EF4-FFF2-40B4-BE49-F238E27FC236}">
                    <a16:creationId xmlns:a16="http://schemas.microsoft.com/office/drawing/2014/main" id="{3FD53642-6787-DBAE-29EA-1FA2B7EAB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3" name="TextBox 2047">
              <a:extLst>
                <a:ext uri="{FF2B5EF4-FFF2-40B4-BE49-F238E27FC236}">
                  <a16:creationId xmlns:a16="http://schemas.microsoft.com/office/drawing/2014/main" id="{F9E429E1-34B7-83D4-EDA5-7FE88676A266}"/>
                </a:ext>
              </a:extLst>
            </p:cNvPr>
            <p:cNvSpPr txBox="1"/>
            <p:nvPr/>
          </p:nvSpPr>
          <p:spPr>
            <a:xfrm>
              <a:off x="5996827" y="2229715"/>
              <a:ext cx="1216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.iso</a:t>
              </a:r>
            </a:p>
          </p:txBody>
        </p:sp>
      </p:grpSp>
      <p:sp>
        <p:nvSpPr>
          <p:cNvPr id="16" name="TextBox 2084">
            <a:extLst>
              <a:ext uri="{FF2B5EF4-FFF2-40B4-BE49-F238E27FC236}">
                <a16:creationId xmlns:a16="http://schemas.microsoft.com/office/drawing/2014/main" id="{8E1A59B3-F23B-0A00-7ABC-FF7D9B16C7AF}"/>
              </a:ext>
            </a:extLst>
          </p:cNvPr>
          <p:cNvSpPr txBox="1"/>
          <p:nvPr/>
        </p:nvSpPr>
        <p:spPr>
          <a:xfrm>
            <a:off x="3370840" y="1401900"/>
            <a:ext cx="978737" cy="28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7" name="TextBox 2086">
            <a:extLst>
              <a:ext uri="{FF2B5EF4-FFF2-40B4-BE49-F238E27FC236}">
                <a16:creationId xmlns:a16="http://schemas.microsoft.com/office/drawing/2014/main" id="{AC4223D3-E4A5-283B-6210-23FD80BC0593}"/>
              </a:ext>
            </a:extLst>
          </p:cNvPr>
          <p:cNvSpPr txBox="1"/>
          <p:nvPr/>
        </p:nvSpPr>
        <p:spPr>
          <a:xfrm>
            <a:off x="7325310" y="1405247"/>
            <a:ext cx="103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BAD3FD01-C0ED-3509-2DC0-956E4BB0E1F7}"/>
              </a:ext>
            </a:extLst>
          </p:cNvPr>
          <p:cNvGrpSpPr/>
          <p:nvPr/>
        </p:nvGrpSpPr>
        <p:grpSpPr>
          <a:xfrm>
            <a:off x="8414744" y="1432368"/>
            <a:ext cx="1246037" cy="1105125"/>
            <a:chOff x="8414744" y="1432368"/>
            <a:chExt cx="1246037" cy="1105125"/>
          </a:xfrm>
        </p:grpSpPr>
        <p:sp>
          <p:nvSpPr>
            <p:cNvPr id="20" name="Freeform 2048">
              <a:extLst>
                <a:ext uri="{FF2B5EF4-FFF2-40B4-BE49-F238E27FC236}">
                  <a16:creationId xmlns:a16="http://schemas.microsoft.com/office/drawing/2014/main" id="{684F92DE-6E47-F784-CCCB-22543C29CF93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1" name="TextBox 2055">
              <a:extLst>
                <a:ext uri="{FF2B5EF4-FFF2-40B4-BE49-F238E27FC236}">
                  <a16:creationId xmlns:a16="http://schemas.microsoft.com/office/drawing/2014/main" id="{9A5C46DC-9F65-887D-AA16-BAA217CB43D7}"/>
                </a:ext>
              </a:extLst>
            </p:cNvPr>
            <p:cNvSpPr txBox="1"/>
            <p:nvPr/>
          </p:nvSpPr>
          <p:spPr>
            <a:xfrm>
              <a:off x="8414744" y="2229716"/>
              <a:ext cx="1246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Generator.msc</a:t>
              </a:r>
            </a:p>
          </p:txBody>
        </p:sp>
        <p:pic>
          <p:nvPicPr>
            <p:cNvPr id="23" name="Graphic 2" descr="Document with solid fill">
              <a:extLst>
                <a:ext uri="{FF2B5EF4-FFF2-40B4-BE49-F238E27FC236}">
                  <a16:creationId xmlns:a16="http://schemas.microsoft.com/office/drawing/2014/main" id="{EED3E105-13E6-F5F9-69F1-5014447E1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5" name="Seta: Entalhada para a Direita 24">
            <a:extLst>
              <a:ext uri="{FF2B5EF4-FFF2-40B4-BE49-F238E27FC236}">
                <a16:creationId xmlns:a16="http://schemas.microsoft.com/office/drawing/2014/main" id="{B3AA4AEC-D11D-A89A-0F55-B0B32B498F06}"/>
              </a:ext>
            </a:extLst>
          </p:cNvPr>
          <p:cNvSpPr/>
          <p:nvPr/>
        </p:nvSpPr>
        <p:spPr>
          <a:xfrm rot="5400000">
            <a:off x="6708274" y="1007423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988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Microsoft Saved Console (.msc)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3E4337ED-99AB-969D-A2BA-0BAACE97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BD5D9A-E652-F999-25EC-3EE3D76C8A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376" y="2770951"/>
            <a:ext cx="7772400" cy="3953203"/>
          </a:xfrm>
          <a:prstGeom prst="rect">
            <a:avLst/>
          </a:prstGeom>
        </p:spPr>
      </p:pic>
      <p:grpSp>
        <p:nvGrpSpPr>
          <p:cNvPr id="11" name="Group 2064">
            <a:extLst>
              <a:ext uri="{FF2B5EF4-FFF2-40B4-BE49-F238E27FC236}">
                <a16:creationId xmlns:a16="http://schemas.microsoft.com/office/drawing/2014/main" id="{47B4D73E-2ED2-0EAA-D23C-EC8984FF9689}"/>
              </a:ext>
            </a:extLst>
          </p:cNvPr>
          <p:cNvGrpSpPr/>
          <p:nvPr/>
        </p:nvGrpSpPr>
        <p:grpSpPr>
          <a:xfrm>
            <a:off x="6194323" y="1432368"/>
            <a:ext cx="1216540" cy="1105124"/>
            <a:chOff x="5996827" y="1432368"/>
            <a:chExt cx="1216540" cy="1105124"/>
          </a:xfrm>
        </p:grpSpPr>
        <p:grpSp>
          <p:nvGrpSpPr>
            <p:cNvPr id="12" name="Group 62">
              <a:extLst>
                <a:ext uri="{FF2B5EF4-FFF2-40B4-BE49-F238E27FC236}">
                  <a16:creationId xmlns:a16="http://schemas.microsoft.com/office/drawing/2014/main" id="{B4C2CD9A-9550-404F-B0DB-3930B182533F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4" name="Freeform 55">
                <a:extLst>
                  <a:ext uri="{FF2B5EF4-FFF2-40B4-BE49-F238E27FC236}">
                    <a16:creationId xmlns:a16="http://schemas.microsoft.com/office/drawing/2014/main" id="{8CC66790-697A-C361-59D2-2551BF54FB27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5" name="Graphic 60" descr="Folder with solid fill">
                <a:extLst>
                  <a:ext uri="{FF2B5EF4-FFF2-40B4-BE49-F238E27FC236}">
                    <a16:creationId xmlns:a16="http://schemas.microsoft.com/office/drawing/2014/main" id="{BBB06830-149A-DA9B-8102-E43EEBDF2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3" name="TextBox 2047">
              <a:extLst>
                <a:ext uri="{FF2B5EF4-FFF2-40B4-BE49-F238E27FC236}">
                  <a16:creationId xmlns:a16="http://schemas.microsoft.com/office/drawing/2014/main" id="{BC7BFE6E-5946-C436-1DD2-90AB58932BAB}"/>
                </a:ext>
              </a:extLst>
            </p:cNvPr>
            <p:cNvSpPr txBox="1"/>
            <p:nvPr/>
          </p:nvSpPr>
          <p:spPr>
            <a:xfrm>
              <a:off x="5996827" y="2229715"/>
              <a:ext cx="1216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.iso</a:t>
              </a:r>
            </a:p>
          </p:txBody>
        </p:sp>
      </p:grpSp>
      <p:sp>
        <p:nvSpPr>
          <p:cNvPr id="16" name="TextBox 2084">
            <a:extLst>
              <a:ext uri="{FF2B5EF4-FFF2-40B4-BE49-F238E27FC236}">
                <a16:creationId xmlns:a16="http://schemas.microsoft.com/office/drawing/2014/main" id="{487B7283-473F-B968-58FA-909CB06780E3}"/>
              </a:ext>
            </a:extLst>
          </p:cNvPr>
          <p:cNvSpPr txBox="1"/>
          <p:nvPr/>
        </p:nvSpPr>
        <p:spPr>
          <a:xfrm>
            <a:off x="3370840" y="1401900"/>
            <a:ext cx="978737" cy="28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7" name="TextBox 2086">
            <a:extLst>
              <a:ext uri="{FF2B5EF4-FFF2-40B4-BE49-F238E27FC236}">
                <a16:creationId xmlns:a16="http://schemas.microsoft.com/office/drawing/2014/main" id="{AF0B3AAE-E77F-AF69-E097-DD7B3A0F69AD}"/>
              </a:ext>
            </a:extLst>
          </p:cNvPr>
          <p:cNvSpPr txBox="1"/>
          <p:nvPr/>
        </p:nvSpPr>
        <p:spPr>
          <a:xfrm>
            <a:off x="7325310" y="1405247"/>
            <a:ext cx="103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40027272-C995-EEC3-B9BC-D564AC58F50A}"/>
              </a:ext>
            </a:extLst>
          </p:cNvPr>
          <p:cNvGrpSpPr/>
          <p:nvPr/>
        </p:nvGrpSpPr>
        <p:grpSpPr>
          <a:xfrm>
            <a:off x="8414744" y="1432368"/>
            <a:ext cx="1246037" cy="1105125"/>
            <a:chOff x="8414744" y="1432368"/>
            <a:chExt cx="1246037" cy="1105125"/>
          </a:xfrm>
        </p:grpSpPr>
        <p:sp>
          <p:nvSpPr>
            <p:cNvPr id="20" name="Freeform 2048">
              <a:extLst>
                <a:ext uri="{FF2B5EF4-FFF2-40B4-BE49-F238E27FC236}">
                  <a16:creationId xmlns:a16="http://schemas.microsoft.com/office/drawing/2014/main" id="{5E20F99A-48ED-9DE2-B013-94867A043B63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1" name="TextBox 2055">
              <a:extLst>
                <a:ext uri="{FF2B5EF4-FFF2-40B4-BE49-F238E27FC236}">
                  <a16:creationId xmlns:a16="http://schemas.microsoft.com/office/drawing/2014/main" id="{2B7D4201-EACC-F382-8E4E-CE35A9E5A012}"/>
                </a:ext>
              </a:extLst>
            </p:cNvPr>
            <p:cNvSpPr txBox="1"/>
            <p:nvPr/>
          </p:nvSpPr>
          <p:spPr>
            <a:xfrm>
              <a:off x="8414744" y="2229716"/>
              <a:ext cx="1246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Generator.msc</a:t>
              </a:r>
            </a:p>
          </p:txBody>
        </p:sp>
        <p:pic>
          <p:nvPicPr>
            <p:cNvPr id="23" name="Graphic 2" descr="Document with solid fill">
              <a:extLst>
                <a:ext uri="{FF2B5EF4-FFF2-40B4-BE49-F238E27FC236}">
                  <a16:creationId xmlns:a16="http://schemas.microsoft.com/office/drawing/2014/main" id="{CD509BFC-378A-8D50-5787-710E9C419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5" name="Seta: Entalhada para a Direita 24">
            <a:extLst>
              <a:ext uri="{FF2B5EF4-FFF2-40B4-BE49-F238E27FC236}">
                <a16:creationId xmlns:a16="http://schemas.microsoft.com/office/drawing/2014/main" id="{D71D632A-7CE1-2826-25B7-7969567BE87E}"/>
              </a:ext>
            </a:extLst>
          </p:cNvPr>
          <p:cNvSpPr/>
          <p:nvPr/>
        </p:nvSpPr>
        <p:spPr>
          <a:xfrm rot="5400000">
            <a:off x="8778734" y="1007423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633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2557D-6A92-6D92-5DF3-F20032930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574B7AF-3A79-5E59-A673-DED4307019E5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F247909C-5F28-5441-AA04-4E22BFBD1C2C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FE5BE737-8B3B-3B95-276D-48FF5D263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97" y="1092251"/>
            <a:ext cx="506998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Definição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: Gadget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to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 JScript (G2J) é uma técnica que converte objetos serializados maliciosos em scripts JScript, permitindo a execução de código no Windows Script Host.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Next Condensed" panose="020B0506020202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Gadgets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: Gadgets são componentes reutilizáveis encontrados em bibliotecas legítimas que podem ser manipulados para executar ações não intencionais durante a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deserialização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Next Condensed" panose="020B0506020202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JScript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: É uma implementação da Microsoft do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JavaScript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 que interage com o Windows Script Host, possibilitando a execução de scripts e automação no Windows.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Next Condensed" panose="020B0506020202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Criação de Scripts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 panose="020B0506020202020204"/>
              </a:rPr>
              <a:t>: O objeto serializado malicioso é convertido em código JScript, que pode ser executado diretamente pelo Windows Script Host (cscript.exe ou wscript.exe).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E61DDF-87F3-05DA-C307-A1F4396E3E56}"/>
              </a:ext>
            </a:extLst>
          </p:cNvPr>
          <p:cNvSpPr txBox="1"/>
          <p:nvPr/>
        </p:nvSpPr>
        <p:spPr>
          <a:xfrm>
            <a:off x="963561" y="59878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3"/>
              </a:rPr>
              <a:t>D/</a:t>
            </a:r>
            <a:r>
              <a:rPr lang="pt-BR" sz="1400" dirty="0" err="1">
                <a:hlinkClick r:id="rId3"/>
              </a:rPr>
              <a:t>Invoke</a:t>
            </a:r>
            <a:r>
              <a:rPr lang="pt-BR" sz="1400" dirty="0">
                <a:hlinkClick r:id="rId3"/>
              </a:rPr>
              <a:t> &amp; </a:t>
            </a:r>
            <a:r>
              <a:rPr lang="pt-BR" sz="1400" dirty="0" err="1">
                <a:hlinkClick r:id="rId3"/>
              </a:rPr>
              <a:t>GadgetToJScript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5B566A-AE58-5965-91B2-E13AD1ED5452}"/>
              </a:ext>
            </a:extLst>
          </p:cNvPr>
          <p:cNvSpPr txBox="1"/>
          <p:nvPr/>
        </p:nvSpPr>
        <p:spPr>
          <a:xfrm>
            <a:off x="963561" y="634135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GitHub - med0x2e/</a:t>
            </a:r>
            <a:r>
              <a:rPr lang="pt-BR" sz="1400" dirty="0" err="1">
                <a:hlinkClick r:id="rId4"/>
              </a:rPr>
              <a:t>GadgetToJScript</a:t>
            </a:r>
            <a:endParaRPr lang="pt-BR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00F7EC9-A2CB-A435-53E0-96EB32DB8C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972"/>
          <a:stretch/>
        </p:blipFill>
        <p:spPr>
          <a:xfrm>
            <a:off x="6194323" y="0"/>
            <a:ext cx="5997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52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26343D2-0C3A-15B8-E791-B45AEA6BC6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22" y="2667174"/>
            <a:ext cx="7471321" cy="4074549"/>
          </a:xfrm>
          <a:prstGeom prst="rect">
            <a:avLst/>
          </a:prstGeom>
        </p:spPr>
      </p:pic>
      <p:sp>
        <p:nvSpPr>
          <p:cNvPr id="2" name="TextBox 2086">
            <a:extLst>
              <a:ext uri="{FF2B5EF4-FFF2-40B4-BE49-F238E27FC236}">
                <a16:creationId xmlns:a16="http://schemas.microsoft.com/office/drawing/2014/main" id="{15A5C6AC-71BB-F8CC-EFBD-5C21A366CA2E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4">
            <a:extLst>
              <a:ext uri="{FF2B5EF4-FFF2-40B4-BE49-F238E27FC236}">
                <a16:creationId xmlns:a16="http://schemas.microsoft.com/office/drawing/2014/main" id="{81A55246-506D-6BDB-97F0-E95E2B6E473C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22F200E1-2EBD-7F2D-6670-46F3C8BBB1DD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" name="Seta: Entalhada para a Direita 19">
            <a:extLst>
              <a:ext uri="{FF2B5EF4-FFF2-40B4-BE49-F238E27FC236}">
                <a16:creationId xmlns:a16="http://schemas.microsoft.com/office/drawing/2014/main" id="{AF3F5A6C-D4F5-E249-C953-ECCD53CE534B}"/>
              </a:ext>
            </a:extLst>
          </p:cNvPr>
          <p:cNvSpPr/>
          <p:nvPr/>
        </p:nvSpPr>
        <p:spPr>
          <a:xfrm rot="5400000">
            <a:off x="2718623" y="1007424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60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DBD642-9A15-3F96-8203-24EBE3E88DBC}"/>
              </a:ext>
            </a:extLst>
          </p:cNvPr>
          <p:cNvSpPr txBox="1"/>
          <p:nvPr/>
        </p:nvSpPr>
        <p:spPr>
          <a:xfrm>
            <a:off x="593397" y="275129"/>
            <a:ext cx="5030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WHOAMI /ALL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E3A8C-BE77-4DB1-3FCF-4C21FE4CEA9D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3021CEC-7B0F-9A5C-6741-94BD20F60657}"/>
              </a:ext>
            </a:extLst>
          </p:cNvPr>
          <p:cNvGrpSpPr/>
          <p:nvPr/>
        </p:nvGrpSpPr>
        <p:grpSpPr>
          <a:xfrm>
            <a:off x="377008" y="6174855"/>
            <a:ext cx="4480127" cy="398860"/>
            <a:chOff x="377008" y="6174855"/>
            <a:chExt cx="4480127" cy="398860"/>
          </a:xfrm>
        </p:grpSpPr>
        <p:pic>
          <p:nvPicPr>
            <p:cNvPr id="5124" name="Picture 4" descr="Linkedin - ícones de mídia social grátis">
              <a:extLst>
                <a:ext uri="{FF2B5EF4-FFF2-40B4-BE49-F238E27FC236}">
                  <a16:creationId xmlns:a16="http://schemas.microsoft.com/office/drawing/2014/main" id="{28F99832-D476-9155-1449-40EA79A5E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08" y="6174855"/>
              <a:ext cx="398860" cy="398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2F9E7B-B13C-B701-CEAF-5D6FCE4CF635}"/>
                </a:ext>
              </a:extLst>
            </p:cNvPr>
            <p:cNvSpPr txBox="1"/>
            <p:nvPr/>
          </p:nvSpPr>
          <p:spPr>
            <a:xfrm>
              <a:off x="831768" y="6260513"/>
              <a:ext cx="4025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https://</a:t>
              </a:r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www.linkedin.com</a:t>
              </a:r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/in/</a:t>
              </a:r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bruno-morais-javarez</a:t>
              </a:r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/</a:t>
              </a:r>
              <a:endParaRPr lang="en-BR" sz="1400" dirty="0">
                <a:solidFill>
                  <a:schemeClr val="bg1"/>
                </a:solidFill>
                <a:latin typeface="Avenir Next Condensed" panose="020B0506020202020204" pitchFamily="34" charset="0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8E30918-AA5B-2CD0-A0C6-00E1B92E28FA}"/>
              </a:ext>
            </a:extLst>
          </p:cNvPr>
          <p:cNvGrpSpPr/>
          <p:nvPr/>
        </p:nvGrpSpPr>
        <p:grpSpPr>
          <a:xfrm>
            <a:off x="5537605" y="6174855"/>
            <a:ext cx="3958836" cy="510661"/>
            <a:chOff x="4943488" y="6173653"/>
            <a:chExt cx="3958836" cy="510661"/>
          </a:xfrm>
        </p:grpSpPr>
        <p:pic>
          <p:nvPicPr>
            <p:cNvPr id="5126" name="Picture 6" descr="Github Logo - Free social media icons">
              <a:extLst>
                <a:ext uri="{FF2B5EF4-FFF2-40B4-BE49-F238E27FC236}">
                  <a16:creationId xmlns:a16="http://schemas.microsoft.com/office/drawing/2014/main" id="{5FF3F437-0895-2C60-1C12-24AFA2507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488" y="6173653"/>
              <a:ext cx="510661" cy="510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DF8E0B-9ADF-71BE-2516-DDA19940AC97}"/>
                </a:ext>
              </a:extLst>
            </p:cNvPr>
            <p:cNvSpPr txBox="1"/>
            <p:nvPr/>
          </p:nvSpPr>
          <p:spPr>
            <a:xfrm>
              <a:off x="5454149" y="6275094"/>
              <a:ext cx="3448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https://</a:t>
              </a:r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github.com</a:t>
              </a:r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/Ev3rR3d</a:t>
              </a:r>
              <a:endParaRPr lang="en-BR" sz="1400" dirty="0">
                <a:solidFill>
                  <a:schemeClr val="bg1"/>
                </a:solidFill>
                <a:latin typeface="Avenir Next Condensed" panose="020B0506020202020204" pitchFamily="34" charset="0"/>
              </a:endParaRPr>
            </a:p>
          </p:txBody>
        </p:sp>
      </p:grpSp>
      <p:pic>
        <p:nvPicPr>
          <p:cNvPr id="28" name="Picture 27" descr="A person with glasses and circuit board&#10;&#10;Description automatically generated">
            <a:extLst>
              <a:ext uri="{FF2B5EF4-FFF2-40B4-BE49-F238E27FC236}">
                <a16:creationId xmlns:a16="http://schemas.microsoft.com/office/drawing/2014/main" id="{92798BCF-61CB-91BB-F404-03CA5878E90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2" y="4874914"/>
            <a:ext cx="752927" cy="7529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28C2D83-11A5-C033-3564-41DEB033255B}"/>
              </a:ext>
            </a:extLst>
          </p:cNvPr>
          <p:cNvSpPr txBox="1"/>
          <p:nvPr/>
        </p:nvSpPr>
        <p:spPr>
          <a:xfrm>
            <a:off x="1106667" y="4973973"/>
            <a:ext cx="4822853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Especialista em Purple Team / Tech Lead</a:t>
            </a:r>
          </a:p>
          <a:p>
            <a:r>
              <a:rPr lang="en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Santander BR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60779-95D8-0F2C-ED2E-279D91D960C4}"/>
              </a:ext>
            </a:extLst>
          </p:cNvPr>
          <p:cNvSpPr txBox="1"/>
          <p:nvPr/>
        </p:nvSpPr>
        <p:spPr>
          <a:xfrm>
            <a:off x="1286054" y="4392170"/>
            <a:ext cx="2539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0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Bruno Javarez (Java)</a:t>
            </a:r>
          </a:p>
        </p:txBody>
      </p:sp>
      <p:pic>
        <p:nvPicPr>
          <p:cNvPr id="5130" name="Picture 10" descr="Overview - OSCP 2023. Fiz o exame da OSCP em 15 de abril de… | by Rodolfo  Mariano | Medium">
            <a:extLst>
              <a:ext uri="{FF2B5EF4-FFF2-40B4-BE49-F238E27FC236}">
                <a16:creationId xmlns:a16="http://schemas.microsoft.com/office/drawing/2014/main" id="{DB75AC0E-9390-CD1B-823C-EDEF9D14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61" y="1496253"/>
            <a:ext cx="1276814" cy="12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inha experiência com a DCPT :: b1d0ws">
            <a:extLst>
              <a:ext uri="{FF2B5EF4-FFF2-40B4-BE49-F238E27FC236}">
                <a16:creationId xmlns:a16="http://schemas.microsoft.com/office/drawing/2014/main" id="{265E25A1-B9C3-63C2-4DB1-14ED48436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615" y="4372342"/>
            <a:ext cx="3107328" cy="89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LearnSecurity eWPT Review and Tips | by Untouchable1 | Medium">
            <a:extLst>
              <a:ext uri="{FF2B5EF4-FFF2-40B4-BE49-F238E27FC236}">
                <a16:creationId xmlns:a16="http://schemas.microsoft.com/office/drawing/2014/main" id="{5684C437-703E-B2D1-220B-CCEAB13C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98" y="2950641"/>
            <a:ext cx="1715372" cy="12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Explore Techonquer's Online Shop Store for Affordable Classe | Techonquer">
            <a:extLst>
              <a:ext uri="{FF2B5EF4-FFF2-40B4-BE49-F238E27FC236}">
                <a16:creationId xmlns:a16="http://schemas.microsoft.com/office/drawing/2014/main" id="{9A033A09-DF26-B9A1-B2EF-CCFEBEB03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74" y="2925576"/>
            <a:ext cx="1476664" cy="12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Zero-Point Security's Certified Red Team Operator (CRTO) Review - Ash">
            <a:extLst>
              <a:ext uri="{FF2B5EF4-FFF2-40B4-BE49-F238E27FC236}">
                <a16:creationId xmlns:a16="http://schemas.microsoft.com/office/drawing/2014/main" id="{E54D6E04-E362-32F6-9B90-BE55BEDB7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976" y="1464615"/>
            <a:ext cx="1276814" cy="12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3E6F4E-EC29-7688-416B-C65C95912586}"/>
              </a:ext>
            </a:extLst>
          </p:cNvPr>
          <p:cNvSpPr/>
          <p:nvPr/>
        </p:nvSpPr>
        <p:spPr>
          <a:xfrm>
            <a:off x="896219" y="1198114"/>
            <a:ext cx="2978343" cy="2997118"/>
          </a:xfrm>
          <a:prstGeom prst="ellipse">
            <a:avLst/>
          </a:prstGeom>
          <a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B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941DC-A484-FA3D-29C5-4EC2A350F6A4}"/>
              </a:ext>
            </a:extLst>
          </p:cNvPr>
          <p:cNvSpPr/>
          <p:nvPr/>
        </p:nvSpPr>
        <p:spPr>
          <a:xfrm>
            <a:off x="5315665" y="1110515"/>
            <a:ext cx="5769668" cy="4356220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026" name="Picture 2" descr="Certified Red Team Lead (CRTL) Review | by Ibad Altaf | Medium">
            <a:extLst>
              <a:ext uri="{FF2B5EF4-FFF2-40B4-BE49-F238E27FC236}">
                <a16:creationId xmlns:a16="http://schemas.microsoft.com/office/drawing/2014/main" id="{2D1EE8B5-7EC5-8F28-8A36-86090D11C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256" y="1469381"/>
            <a:ext cx="1276814" cy="12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33C7B6B7-5CC5-4844-CF13-A5FD9B07CEA6}"/>
              </a:ext>
            </a:extLst>
          </p:cNvPr>
          <p:cNvGrpSpPr/>
          <p:nvPr/>
        </p:nvGrpSpPr>
        <p:grpSpPr>
          <a:xfrm>
            <a:off x="9368191" y="6159070"/>
            <a:ext cx="1992041" cy="510661"/>
            <a:chOff x="8253173" y="6173651"/>
            <a:chExt cx="1992041" cy="510661"/>
          </a:xfrm>
        </p:grpSpPr>
        <p:pic>
          <p:nvPicPr>
            <p:cNvPr id="1028" name="Picture 4" descr="Telegram – Wikipédia, a enciclopédia livre">
              <a:extLst>
                <a:ext uri="{FF2B5EF4-FFF2-40B4-BE49-F238E27FC236}">
                  <a16:creationId xmlns:a16="http://schemas.microsoft.com/office/drawing/2014/main" id="{A1CBAD46-A427-037E-EBEF-D64EB2140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173" y="6173651"/>
              <a:ext cx="510661" cy="510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17">
              <a:extLst>
                <a:ext uri="{FF2B5EF4-FFF2-40B4-BE49-F238E27FC236}">
                  <a16:creationId xmlns:a16="http://schemas.microsoft.com/office/drawing/2014/main" id="{1913AF9A-9A0D-F6A4-4BB0-80342AACF9F8}"/>
                </a:ext>
              </a:extLst>
            </p:cNvPr>
            <p:cNvSpPr txBox="1"/>
            <p:nvPr/>
          </p:nvSpPr>
          <p:spPr>
            <a:xfrm>
              <a:off x="8743826" y="6273367"/>
              <a:ext cx="1501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@Ev3rR3d</a:t>
              </a:r>
              <a:endParaRPr lang="en-BR" sz="1400" dirty="0">
                <a:solidFill>
                  <a:schemeClr val="bg1"/>
                </a:solidFill>
                <a:latin typeface="Avenir Next Condensed" panose="020B0506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898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1F2B14-EEA7-F958-88CD-8C4AA373D2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75050" y="2685116"/>
            <a:ext cx="6499654" cy="39523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321627-A00B-0DFA-80C5-5A83596F990F}"/>
              </a:ext>
            </a:extLst>
          </p:cNvPr>
          <p:cNvSpPr/>
          <p:nvPr/>
        </p:nvSpPr>
        <p:spPr>
          <a:xfrm>
            <a:off x="2975050" y="6522181"/>
            <a:ext cx="901035" cy="115316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2086">
            <a:extLst>
              <a:ext uri="{FF2B5EF4-FFF2-40B4-BE49-F238E27FC236}">
                <a16:creationId xmlns:a16="http://schemas.microsoft.com/office/drawing/2014/main" id="{1C2B9C96-D4AD-08FF-C6A6-ABD9D09B6009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4">
            <a:extLst>
              <a:ext uri="{FF2B5EF4-FFF2-40B4-BE49-F238E27FC236}">
                <a16:creationId xmlns:a16="http://schemas.microsoft.com/office/drawing/2014/main" id="{065EEB13-8631-12E1-695E-1D183C12AB8C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E876E619-902F-1D36-C26A-55B225896166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1" name="Seta: Entalhada para a Direita 20">
            <a:extLst>
              <a:ext uri="{FF2B5EF4-FFF2-40B4-BE49-F238E27FC236}">
                <a16:creationId xmlns:a16="http://schemas.microsoft.com/office/drawing/2014/main" id="{A9BAE2EE-6044-4334-47A8-4E10907A9D6D}"/>
              </a:ext>
            </a:extLst>
          </p:cNvPr>
          <p:cNvSpPr/>
          <p:nvPr/>
        </p:nvSpPr>
        <p:spPr>
          <a:xfrm rot="5400000">
            <a:off x="4284927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712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34F47D8-FD41-8F31-53C2-4F1ED5AD4B71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49F3A5D5-9D4E-4219-7B99-1A7D1C5F0230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0E6896-2694-EC1B-CFBA-5E1D29FA7618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D1B06FE-17F2-593D-E430-5FF84C4B5C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44" y="2824093"/>
            <a:ext cx="5818766" cy="3832812"/>
          </a:xfrm>
          <a:prstGeom prst="rect">
            <a:avLst/>
          </a:prstGeom>
        </p:spPr>
      </p:pic>
      <p:sp>
        <p:nvSpPr>
          <p:cNvPr id="10" name="Seta: Entalhada para a Direita 9">
            <a:extLst>
              <a:ext uri="{FF2B5EF4-FFF2-40B4-BE49-F238E27FC236}">
                <a16:creationId xmlns:a16="http://schemas.microsoft.com/office/drawing/2014/main" id="{8C405582-8A85-1276-2AFC-00ED013606B5}"/>
              </a:ext>
            </a:extLst>
          </p:cNvPr>
          <p:cNvSpPr/>
          <p:nvPr/>
        </p:nvSpPr>
        <p:spPr>
          <a:xfrm rot="5400000">
            <a:off x="9207962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473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29F7DD7-806D-AED1-304E-2056D2E736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03" y="2920412"/>
            <a:ext cx="7772400" cy="3662459"/>
          </a:xfrm>
          <a:prstGeom prst="rect">
            <a:avLst/>
          </a:prstGeom>
        </p:spPr>
      </p:pic>
      <p:sp>
        <p:nvSpPr>
          <p:cNvPr id="2" name="TextBox 2086">
            <a:extLst>
              <a:ext uri="{FF2B5EF4-FFF2-40B4-BE49-F238E27FC236}">
                <a16:creationId xmlns:a16="http://schemas.microsoft.com/office/drawing/2014/main" id="{99C8D765-CAE0-AB37-A1D3-23F1572A1003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4">
            <a:extLst>
              <a:ext uri="{FF2B5EF4-FFF2-40B4-BE49-F238E27FC236}">
                <a16:creationId xmlns:a16="http://schemas.microsoft.com/office/drawing/2014/main" id="{E00DC1E4-26E0-845D-F27F-9AA19A9E6CFD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CE947B1B-8FBE-0FB0-5B18-3ADE64E692A2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" name="Seta: Entalhada para a Direita 19">
            <a:extLst>
              <a:ext uri="{FF2B5EF4-FFF2-40B4-BE49-F238E27FC236}">
                <a16:creationId xmlns:a16="http://schemas.microsoft.com/office/drawing/2014/main" id="{65D6E2C1-ED67-4FEC-AFF2-83527AD4F984}"/>
              </a:ext>
            </a:extLst>
          </p:cNvPr>
          <p:cNvSpPr/>
          <p:nvPr/>
        </p:nvSpPr>
        <p:spPr>
          <a:xfrm rot="5400000">
            <a:off x="9207962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91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BAA3318-B81B-5095-9BFD-95823B5E2F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45" y="3138259"/>
            <a:ext cx="5537200" cy="20320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A0CF082-BABF-5605-5C97-B0474F0D8E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811" y="2645214"/>
            <a:ext cx="2134577" cy="41125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1A3596D-6192-EAE0-D26B-969FEEFF6D9D}"/>
              </a:ext>
            </a:extLst>
          </p:cNvPr>
          <p:cNvSpPr/>
          <p:nvPr/>
        </p:nvSpPr>
        <p:spPr>
          <a:xfrm>
            <a:off x="7888964" y="5429756"/>
            <a:ext cx="1558919" cy="145656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extBox 2086">
            <a:extLst>
              <a:ext uri="{FF2B5EF4-FFF2-40B4-BE49-F238E27FC236}">
                <a16:creationId xmlns:a16="http://schemas.microsoft.com/office/drawing/2014/main" id="{A6EA5BD0-04E5-515B-F7A5-7CFA8C8A1F2A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320124F0-5C5D-A50E-D8CC-7FEBCF09832A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F00D3E99-196B-B5EF-0AEB-A5285E59F2F1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3" name="Seta: Entalhada para a Direita 12">
            <a:extLst>
              <a:ext uri="{FF2B5EF4-FFF2-40B4-BE49-F238E27FC236}">
                <a16:creationId xmlns:a16="http://schemas.microsoft.com/office/drawing/2014/main" id="{2F526376-20DE-8F7A-A61C-F35F5DA58C0B}"/>
              </a:ext>
            </a:extLst>
          </p:cNvPr>
          <p:cNvSpPr/>
          <p:nvPr/>
        </p:nvSpPr>
        <p:spPr>
          <a:xfrm rot="5400000">
            <a:off x="9207962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815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C32DC31-BA13-8EE5-72B0-3099286665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284" y="3079465"/>
            <a:ext cx="7772400" cy="2623185"/>
          </a:xfrm>
          <a:prstGeom prst="rect">
            <a:avLst/>
          </a:prstGeom>
        </p:spPr>
      </p:pic>
      <p:sp>
        <p:nvSpPr>
          <p:cNvPr id="11" name="TextBox 2086">
            <a:extLst>
              <a:ext uri="{FF2B5EF4-FFF2-40B4-BE49-F238E27FC236}">
                <a16:creationId xmlns:a16="http://schemas.microsoft.com/office/drawing/2014/main" id="{96F2CEEF-E958-7ADF-7960-5D6F4817BD8B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4">
            <a:extLst>
              <a:ext uri="{FF2B5EF4-FFF2-40B4-BE49-F238E27FC236}">
                <a16:creationId xmlns:a16="http://schemas.microsoft.com/office/drawing/2014/main" id="{5848E9FE-6C27-DB0A-E377-63772F2290E3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EA12CAA2-D7A0-90FC-50C0-BABA7905A06A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1" name="Seta: Entalhada para a Direita 20">
            <a:extLst>
              <a:ext uri="{FF2B5EF4-FFF2-40B4-BE49-F238E27FC236}">
                <a16:creationId xmlns:a16="http://schemas.microsoft.com/office/drawing/2014/main" id="{95CF02B4-304A-6BEA-75EE-886D7C6DFAFB}"/>
              </a:ext>
            </a:extLst>
          </p:cNvPr>
          <p:cNvSpPr/>
          <p:nvPr/>
        </p:nvSpPr>
        <p:spPr>
          <a:xfrm rot="5400000">
            <a:off x="9207962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96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5970A92-78E6-3846-8940-61D677773E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03" y="3011338"/>
            <a:ext cx="7772400" cy="98373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4DCF0A-832D-3616-5015-B89EC2627A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53475"/>
            <a:ext cx="6565900" cy="2413000"/>
          </a:xfrm>
          <a:prstGeom prst="rect">
            <a:avLst/>
          </a:prstGeom>
        </p:spPr>
      </p:pic>
      <p:sp>
        <p:nvSpPr>
          <p:cNvPr id="2" name="TextBox 2086">
            <a:extLst>
              <a:ext uri="{FF2B5EF4-FFF2-40B4-BE49-F238E27FC236}">
                <a16:creationId xmlns:a16="http://schemas.microsoft.com/office/drawing/2014/main" id="{A1D427ED-9F93-BB8F-86B0-60B0A4C1F3BB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EF4E49CF-E42E-8F7F-74FB-BF562F1933A6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03CBD0C4-8830-7D9C-B55E-CE75E638703A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1" name="Seta: Entalhada para a Direita 20">
            <a:extLst>
              <a:ext uri="{FF2B5EF4-FFF2-40B4-BE49-F238E27FC236}">
                <a16:creationId xmlns:a16="http://schemas.microsoft.com/office/drawing/2014/main" id="{532C6CC5-9E6B-3821-69FA-949640187E76}"/>
              </a:ext>
            </a:extLst>
          </p:cNvPr>
          <p:cNvSpPr/>
          <p:nvPr/>
        </p:nvSpPr>
        <p:spPr>
          <a:xfrm rot="5400000">
            <a:off x="9207962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385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A274922-9EF7-44C8-7F32-FE3A3A48A6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94" y="2680169"/>
            <a:ext cx="4973812" cy="4018621"/>
          </a:xfrm>
          <a:prstGeom prst="rect">
            <a:avLst/>
          </a:prstGeom>
        </p:spPr>
      </p:pic>
      <p:sp>
        <p:nvSpPr>
          <p:cNvPr id="2" name="TextBox 2086">
            <a:extLst>
              <a:ext uri="{FF2B5EF4-FFF2-40B4-BE49-F238E27FC236}">
                <a16:creationId xmlns:a16="http://schemas.microsoft.com/office/drawing/2014/main" id="{97043313-BC84-D9E8-CA50-9A9CCAA8DC18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4">
            <a:extLst>
              <a:ext uri="{FF2B5EF4-FFF2-40B4-BE49-F238E27FC236}">
                <a16:creationId xmlns:a16="http://schemas.microsoft.com/office/drawing/2014/main" id="{3848DFEE-F105-0186-BBF6-D83EAF26711A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6A5B92B3-9283-059A-FE0B-8B21A3B1756D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" name="Seta: Entalhada para a Direita 19">
            <a:extLst>
              <a:ext uri="{FF2B5EF4-FFF2-40B4-BE49-F238E27FC236}">
                <a16:creationId xmlns:a16="http://schemas.microsoft.com/office/drawing/2014/main" id="{7309B317-C3F6-5F08-BDFC-34D351FA6509}"/>
              </a:ext>
            </a:extLst>
          </p:cNvPr>
          <p:cNvSpPr/>
          <p:nvPr/>
        </p:nvSpPr>
        <p:spPr>
          <a:xfrm rot="5400000">
            <a:off x="7501881" y="1007426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845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90FDC5EE-C7CF-AA65-55BB-F14A1A3733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79465"/>
            <a:ext cx="7772400" cy="19185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1AF40-3A4D-0371-CD21-DB57899AEF5E}"/>
              </a:ext>
            </a:extLst>
          </p:cNvPr>
          <p:cNvSpPr/>
          <p:nvPr/>
        </p:nvSpPr>
        <p:spPr>
          <a:xfrm>
            <a:off x="2651457" y="3892269"/>
            <a:ext cx="4550455" cy="153749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extBox 2086">
            <a:extLst>
              <a:ext uri="{FF2B5EF4-FFF2-40B4-BE49-F238E27FC236}">
                <a16:creationId xmlns:a16="http://schemas.microsoft.com/office/drawing/2014/main" id="{3EC6F8F2-A84E-9FFA-73EF-5FC9359C1872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FB906733-1B70-12FD-CB31-AC7FA21573B9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EA88A650-62C8-D8DC-1D3F-C52ADF25E5FD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3" name="Seta: Entalhada para a Direita 12">
            <a:extLst>
              <a:ext uri="{FF2B5EF4-FFF2-40B4-BE49-F238E27FC236}">
                <a16:creationId xmlns:a16="http://schemas.microsoft.com/office/drawing/2014/main" id="{1B5EA898-6C59-5A47-5A4F-C8B7290128C0}"/>
              </a:ext>
            </a:extLst>
          </p:cNvPr>
          <p:cNvSpPr/>
          <p:nvPr/>
        </p:nvSpPr>
        <p:spPr>
          <a:xfrm rot="5400000">
            <a:off x="7501881" y="1007426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254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38F973C6-8B94-31AD-967D-CA37BB0A82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03" y="3002178"/>
            <a:ext cx="7772400" cy="3273064"/>
          </a:xfrm>
          <a:prstGeom prst="rect">
            <a:avLst/>
          </a:prstGeom>
        </p:spPr>
      </p:pic>
      <p:sp>
        <p:nvSpPr>
          <p:cNvPr id="2" name="TextBox 2086">
            <a:extLst>
              <a:ext uri="{FF2B5EF4-FFF2-40B4-BE49-F238E27FC236}">
                <a16:creationId xmlns:a16="http://schemas.microsoft.com/office/drawing/2014/main" id="{339BADC5-40C0-B0E6-4293-D8EB9348D83F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4">
            <a:extLst>
              <a:ext uri="{FF2B5EF4-FFF2-40B4-BE49-F238E27FC236}">
                <a16:creationId xmlns:a16="http://schemas.microsoft.com/office/drawing/2014/main" id="{DB3CEE5D-5792-621D-042F-9FBFED495D43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E6F07D79-1AC0-47E5-5C34-422AE39638C6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" name="Seta: Entalhada para a Direita 19">
            <a:extLst>
              <a:ext uri="{FF2B5EF4-FFF2-40B4-BE49-F238E27FC236}">
                <a16:creationId xmlns:a16="http://schemas.microsoft.com/office/drawing/2014/main" id="{A84C8587-D5C9-662B-72C8-413290185FDE}"/>
              </a:ext>
            </a:extLst>
          </p:cNvPr>
          <p:cNvSpPr/>
          <p:nvPr/>
        </p:nvSpPr>
        <p:spPr>
          <a:xfrm rot="5400000">
            <a:off x="5846313" y="1007427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743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495FB51-99F5-733B-3B08-F695044D4A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03" y="2735671"/>
            <a:ext cx="7772400" cy="4076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8729B6-CEA9-C186-9950-83624B247D4F}"/>
              </a:ext>
            </a:extLst>
          </p:cNvPr>
          <p:cNvSpPr/>
          <p:nvPr/>
        </p:nvSpPr>
        <p:spPr>
          <a:xfrm>
            <a:off x="6308857" y="3957005"/>
            <a:ext cx="391348" cy="153749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extBox 2086">
            <a:extLst>
              <a:ext uri="{FF2B5EF4-FFF2-40B4-BE49-F238E27FC236}">
                <a16:creationId xmlns:a16="http://schemas.microsoft.com/office/drawing/2014/main" id="{597FDED9-DD48-C5F2-69AE-5BDCC5CFC0EC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FE4E7BDC-F38B-293D-D5E7-4D5CE98AE09B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AB8564F2-2021-2DB3-A303-C6F787049D28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" name="Seta: Entalhada para a Direita 19">
            <a:extLst>
              <a:ext uri="{FF2B5EF4-FFF2-40B4-BE49-F238E27FC236}">
                <a16:creationId xmlns:a16="http://schemas.microsoft.com/office/drawing/2014/main" id="{D9C7AEC3-BFFE-8C3D-2263-D35E0760D79D}"/>
              </a:ext>
            </a:extLst>
          </p:cNvPr>
          <p:cNvSpPr/>
          <p:nvPr/>
        </p:nvSpPr>
        <p:spPr>
          <a:xfrm rot="5400000">
            <a:off x="7501881" y="1007426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Entalhada para a Direita 20">
            <a:extLst>
              <a:ext uri="{FF2B5EF4-FFF2-40B4-BE49-F238E27FC236}">
                <a16:creationId xmlns:a16="http://schemas.microsoft.com/office/drawing/2014/main" id="{74C896BA-76D6-9C37-6BB9-EAC013C0CF04}"/>
              </a:ext>
            </a:extLst>
          </p:cNvPr>
          <p:cNvSpPr/>
          <p:nvPr/>
        </p:nvSpPr>
        <p:spPr>
          <a:xfrm rot="5400000">
            <a:off x="5857039" y="1007427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07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93568F-4833-7602-4564-500F489190B1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Advanced Persistent Threat (APT)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5C063B-557D-3CBD-0768-4FCDBA04E262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FF6C2C-A256-57FD-FD0A-1DF8B61CA197}"/>
              </a:ext>
            </a:extLst>
          </p:cNvPr>
          <p:cNvSpPr txBox="1"/>
          <p:nvPr/>
        </p:nvSpPr>
        <p:spPr>
          <a:xfrm>
            <a:off x="684505" y="1274063"/>
            <a:ext cx="576966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ameaça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persistente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avançada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(APT)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é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termo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amplo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usado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descrever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campanha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ataque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qual um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intruso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equipe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intrusos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estabelece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presença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ilícita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 de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longo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prazo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rede para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extrair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dados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altamente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sensíveis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.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l"/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alvos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desses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ataques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cuidadosamente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escolhidos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pesquisados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geralmente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incluem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grandes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empresas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redes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governamentais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. As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consequências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dessas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intrusões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vastas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incluem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: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Roubo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propriedade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intelectual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segredos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comerciais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patentes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)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Comprometimento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informações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sensíveis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, dados privados de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funcionários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usuários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)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Sabotagem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infraestruturas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críticas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organização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exclusão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de banco de dados)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Tomada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total de ambientes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20B33-BED5-C4EC-9D76-EF10C2D013E5}"/>
              </a:ext>
            </a:extLst>
          </p:cNvPr>
          <p:cNvSpPr txBox="1"/>
          <p:nvPr/>
        </p:nvSpPr>
        <p:spPr>
          <a:xfrm>
            <a:off x="684505" y="6004251"/>
            <a:ext cx="6097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100" dirty="0">
                <a:solidFill>
                  <a:schemeClr val="bg1"/>
                </a:solidFill>
                <a:latin typeface="Avenir Next Condensed" panose="020B0506020202020204" pitchFamily="34" charset="0"/>
                <a:hlinkClick r:id="rId2"/>
              </a:rPr>
              <a:t>https://www.imperva.com/learn/application-security/apt-advanced-persistent-threat/</a:t>
            </a:r>
            <a:endParaRPr lang="en-BR" sz="11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918D34-021B-FA16-58DA-144CDA7B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814" y="987913"/>
            <a:ext cx="4403297" cy="2568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53D6E7-9C83-D59B-48D9-C47108942CA4}"/>
              </a:ext>
            </a:extLst>
          </p:cNvPr>
          <p:cNvSpPr txBox="1"/>
          <p:nvPr/>
        </p:nvSpPr>
        <p:spPr>
          <a:xfrm>
            <a:off x="684505" y="6252182"/>
            <a:ext cx="6097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100" dirty="0">
                <a:hlinkClick r:id="rId4"/>
              </a:rPr>
              <a:t>https://attack.mitre.org/groups/</a:t>
            </a:r>
            <a:endParaRPr lang="en-BR" sz="11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F90F32-C430-D867-5C4E-79EBA6F59694}"/>
              </a:ext>
            </a:extLst>
          </p:cNvPr>
          <p:cNvSpPr/>
          <p:nvPr/>
        </p:nvSpPr>
        <p:spPr>
          <a:xfrm>
            <a:off x="562876" y="1069751"/>
            <a:ext cx="5769668" cy="4514186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2050" name="Picture 2" descr="The Pyramid of Pain in Cybersecurity: A Strategic Approach to Threat  Hunting - Terrabytegroup">
            <a:extLst>
              <a:ext uri="{FF2B5EF4-FFF2-40B4-BE49-F238E27FC236}">
                <a16:creationId xmlns:a16="http://schemas.microsoft.com/office/drawing/2014/main" id="{35BFF89C-0583-9FB0-B01C-CC168803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814" y="3684052"/>
            <a:ext cx="4411681" cy="309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527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Gadget to Jscript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js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3999477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HTML com link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5539101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Cupom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.img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4739649" y="1687741"/>
            <a:ext cx="105022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17" idx="8"/>
          </p:cNvCxnSpPr>
          <p:nvPr/>
        </p:nvCxnSpPr>
        <p:spPr>
          <a:xfrm>
            <a:off x="6308857" y="1687741"/>
            <a:ext cx="112585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656171" y="1687741"/>
            <a:ext cx="119267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4908354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7810494" y="1421561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Extrai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84036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File.js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9EC1D-BFFC-0047-8206-EC40E90830BF}"/>
              </a:ext>
            </a:extLst>
          </p:cNvPr>
          <p:cNvGrpSpPr/>
          <p:nvPr/>
        </p:nvGrpSpPr>
        <p:grpSpPr>
          <a:xfrm>
            <a:off x="7137894" y="1432368"/>
            <a:ext cx="1124206" cy="1105124"/>
            <a:chOff x="7809407" y="1432368"/>
            <a:chExt cx="1124206" cy="1105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2E9724-0032-53D0-EB27-48823AEEEF37}"/>
                </a:ext>
              </a:extLst>
            </p:cNvPr>
            <p:cNvGrpSpPr/>
            <p:nvPr/>
          </p:nvGrpSpPr>
          <p:grpSpPr>
            <a:xfrm>
              <a:off x="8106229" y="1432368"/>
              <a:ext cx="518984" cy="510746"/>
              <a:chOff x="7457319" y="4306202"/>
              <a:chExt cx="518984" cy="510746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2C2BEA-AF41-003D-C95F-629E7B4D60E7}"/>
                  </a:ext>
                </a:extLst>
              </p:cNvPr>
              <p:cNvSpPr/>
              <p:nvPr/>
            </p:nvSpPr>
            <p:spPr>
              <a:xfrm>
                <a:off x="7457319" y="4306202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 dirty="0"/>
              </a:p>
            </p:txBody>
          </p:sp>
          <p:pic>
            <p:nvPicPr>
              <p:cNvPr id="19" name="Graphic 18" descr="Share with solid fill">
                <a:extLst>
                  <a:ext uri="{FF2B5EF4-FFF2-40B4-BE49-F238E27FC236}">
                    <a16:creationId xmlns:a16="http://schemas.microsoft.com/office/drawing/2014/main" id="{21FDD122-5A2F-2C28-FC9C-732AE483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574037" y="4418802"/>
                <a:ext cx="285547" cy="28554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CF3A15-62CD-6A54-2E4E-24467CEB7305}"/>
                </a:ext>
              </a:extLst>
            </p:cNvPr>
            <p:cNvSpPr txBox="1"/>
            <p:nvPr/>
          </p:nvSpPr>
          <p:spPr>
            <a:xfrm>
              <a:off x="7809407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File.pdf.lnk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0486FD-F560-3CA3-327D-978B55949370}"/>
              </a:ext>
            </a:extLst>
          </p:cNvPr>
          <p:cNvCxnSpPr>
            <a:cxnSpLocks/>
            <a:stCxn id="17" idx="6"/>
            <a:endCxn id="2049" idx="8"/>
          </p:cNvCxnSpPr>
          <p:nvPr/>
        </p:nvCxnSpPr>
        <p:spPr>
          <a:xfrm>
            <a:off x="7953700" y="1687741"/>
            <a:ext cx="1183487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cker icon - Download on Iconfinder on Iconfinder">
            <a:extLst>
              <a:ext uri="{FF2B5EF4-FFF2-40B4-BE49-F238E27FC236}">
                <a16:creationId xmlns:a16="http://schemas.microsoft.com/office/drawing/2014/main" id="{5F7F5489-8B83-B055-5B19-09AF79D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white pattern&#10;&#10;Description automatically generated">
            <a:extLst>
              <a:ext uri="{FF2B5EF4-FFF2-40B4-BE49-F238E27FC236}">
                <a16:creationId xmlns:a16="http://schemas.microsoft.com/office/drawing/2014/main" id="{C8582E61-4895-D000-AB58-C613C65A4D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83" y="2931815"/>
            <a:ext cx="7772400" cy="3684693"/>
          </a:xfrm>
          <a:prstGeom prst="rect">
            <a:avLst/>
          </a:prstGeom>
        </p:spPr>
      </p:pic>
      <p:sp>
        <p:nvSpPr>
          <p:cNvPr id="2" name="TextBox 2086">
            <a:extLst>
              <a:ext uri="{FF2B5EF4-FFF2-40B4-BE49-F238E27FC236}">
                <a16:creationId xmlns:a16="http://schemas.microsoft.com/office/drawing/2014/main" id="{A66A9936-7B31-8B19-E70F-38D9231DDC87}"/>
              </a:ext>
            </a:extLst>
          </p:cNvPr>
          <p:cNvSpPr txBox="1"/>
          <p:nvPr/>
        </p:nvSpPr>
        <p:spPr>
          <a:xfrm>
            <a:off x="6308857" y="1398025"/>
            <a:ext cx="105022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4">
            <a:extLst>
              <a:ext uri="{FF2B5EF4-FFF2-40B4-BE49-F238E27FC236}">
                <a16:creationId xmlns:a16="http://schemas.microsoft.com/office/drawing/2014/main" id="{E0CFC7E1-B4B0-4463-E990-15A728B7CBB2}"/>
              </a:ext>
            </a:extLst>
          </p:cNvPr>
          <p:cNvSpPr txBox="1"/>
          <p:nvPr/>
        </p:nvSpPr>
        <p:spPr>
          <a:xfrm>
            <a:off x="3174049" y="1405248"/>
            <a:ext cx="92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48845E8E-7A70-D338-3CB7-597B0834F9AB}"/>
              </a:ext>
            </a:extLst>
          </p:cNvPr>
          <p:cNvSpPr txBox="1"/>
          <p:nvPr/>
        </p:nvSpPr>
        <p:spPr>
          <a:xfrm>
            <a:off x="9512619" y="1444575"/>
            <a:ext cx="146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 e</a:t>
            </a:r>
            <a:endParaRPr lang="pt-BR" sz="12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" name="Seta: Entalhada para a Direita 19">
            <a:extLst>
              <a:ext uri="{FF2B5EF4-FFF2-40B4-BE49-F238E27FC236}">
                <a16:creationId xmlns:a16="http://schemas.microsoft.com/office/drawing/2014/main" id="{29E0D184-4BF1-0F13-21F5-F7E9E79B3CE5}"/>
              </a:ext>
            </a:extLst>
          </p:cNvPr>
          <p:cNvSpPr/>
          <p:nvPr/>
        </p:nvSpPr>
        <p:spPr>
          <a:xfrm rot="5400000">
            <a:off x="4287830" y="1007427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038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653E3-7866-3865-6F70-92D7F1C8D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0388D9E-94B9-5CB4-73C2-0F10E9922C5A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XLL Excel Add-in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xll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CC2CBF66-84BA-9AF2-DE23-CDAF84CF4F3D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C4491C0-10F3-C59E-6571-73F183D91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97" y="914727"/>
            <a:ext cx="5581261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Definição de XLL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: Um XLL é uma biblioteca dinâmica (DLL) usada como suplemento no Microsoft Excel, permitindo a execução de procedimentos personalizados chamados pelo Excel ou pelo Gerenciador de Suplementos.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Next Condense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Funções padrão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: Todas as funções de XLL começam com o prefixo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xlAuto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. A função obrigatória,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xlAutoOpen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, é chamada ao ativar o suplemento e registra comandos e funções personalizadas no Excel.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Next Condense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Integração com o Excel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: O Gerenciador de Suplementos utiliza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XLLs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 para adicionar novas funcionalidades ao Excel, como fórmulas ou comandos personalizados, otimizando fluxos de trabalho.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Next Condense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Documentação e exemplos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: Detalhes das assinaturas e implementações de funções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xlAuto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Condensed"/>
              </a:rPr>
              <a:t> estão documentados, com suporte a eventos de inicialização, fechamento e gerenciamento de erros.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3DD088-F1AC-E6DD-6F2D-ABE029A8CD40}"/>
              </a:ext>
            </a:extLst>
          </p:cNvPr>
          <p:cNvSpPr txBox="1"/>
          <p:nvPr/>
        </p:nvSpPr>
        <p:spPr>
          <a:xfrm>
            <a:off x="855407" y="613662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GitHub - Octoberfest7/</a:t>
            </a:r>
            <a:r>
              <a:rPr lang="en-US" sz="1400" dirty="0" err="1">
                <a:hlinkClick r:id="rId3"/>
              </a:rPr>
              <a:t>XLL_Phishing</a:t>
            </a:r>
            <a:r>
              <a:rPr lang="en-US" sz="1400" dirty="0">
                <a:hlinkClick r:id="rId3"/>
              </a:rPr>
              <a:t>: XLL Phishing Tradecraft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80C26F-0352-1B90-962D-7CF9AC442322}"/>
              </a:ext>
            </a:extLst>
          </p:cNvPr>
          <p:cNvSpPr txBox="1"/>
          <p:nvPr/>
        </p:nvSpPr>
        <p:spPr>
          <a:xfrm>
            <a:off x="855407" y="5720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Criar </a:t>
            </a:r>
            <a:r>
              <a:rPr lang="pt-BR" sz="1400" dirty="0" err="1">
                <a:hlinkClick r:id="rId4"/>
              </a:rPr>
              <a:t>XLLs</a:t>
            </a:r>
            <a:r>
              <a:rPr lang="pt-BR" sz="1400" dirty="0">
                <a:hlinkClick r:id="rId4"/>
              </a:rPr>
              <a:t> | Microsoft </a:t>
            </a:r>
            <a:r>
              <a:rPr lang="pt-BR" sz="1400" dirty="0" err="1">
                <a:hlinkClick r:id="rId4"/>
              </a:rPr>
              <a:t>Learn</a:t>
            </a:r>
            <a:endParaRPr lang="pt-BR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AB579F-55EF-6432-575D-A13BECAB42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00" r="3602"/>
          <a:stretch/>
        </p:blipFill>
        <p:spPr>
          <a:xfrm>
            <a:off x="6282813" y="0"/>
            <a:ext cx="5909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XLL Excel Add-in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xll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SVG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SVG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390335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Layoff.xll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0F5CD656-AAFC-59A5-D68E-8B0A9F03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een square with a white x on it&#10;&#10;Description automatically generated">
            <a:extLst>
              <a:ext uri="{FF2B5EF4-FFF2-40B4-BE49-F238E27FC236}">
                <a16:creationId xmlns:a16="http://schemas.microsoft.com/office/drawing/2014/main" id="{4808DEB7-8E03-01B5-1740-B1F421A575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5" y="2875145"/>
            <a:ext cx="3535741" cy="3224758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768D6B52-00FE-253F-2DAB-6846DE49A2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83" y="3307581"/>
            <a:ext cx="7772400" cy="2359886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C3F6A098-64D0-B6BB-BC6C-12A5DFB53203}"/>
              </a:ext>
            </a:extLst>
          </p:cNvPr>
          <p:cNvSpPr txBox="1"/>
          <p:nvPr/>
        </p:nvSpPr>
        <p:spPr>
          <a:xfrm>
            <a:off x="3370840" y="1401900"/>
            <a:ext cx="978737" cy="28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6">
            <a:extLst>
              <a:ext uri="{FF2B5EF4-FFF2-40B4-BE49-F238E27FC236}">
                <a16:creationId xmlns:a16="http://schemas.microsoft.com/office/drawing/2014/main" id="{AB65503D-0443-C814-60F6-B26E3A888C2B}"/>
              </a:ext>
            </a:extLst>
          </p:cNvPr>
          <p:cNvSpPr txBox="1"/>
          <p:nvPr/>
        </p:nvSpPr>
        <p:spPr>
          <a:xfrm>
            <a:off x="7273153" y="1405248"/>
            <a:ext cx="109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4" name="Seta: Entalhada para a Direita 13">
            <a:extLst>
              <a:ext uri="{FF2B5EF4-FFF2-40B4-BE49-F238E27FC236}">
                <a16:creationId xmlns:a16="http://schemas.microsoft.com/office/drawing/2014/main" id="{FE2B2A16-F1AC-7E56-82E8-DB517E154515}"/>
              </a:ext>
            </a:extLst>
          </p:cNvPr>
          <p:cNvSpPr/>
          <p:nvPr/>
        </p:nvSpPr>
        <p:spPr>
          <a:xfrm rot="5400000">
            <a:off x="2718623" y="1007424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797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XLL Excel Add-in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xll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SVG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SVG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390335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34F47D8-FD41-8F31-53C2-4F1ED5AD4B71}"/>
              </a:ext>
            </a:extLst>
          </p:cNvPr>
          <p:cNvSpPr txBox="1"/>
          <p:nvPr/>
        </p:nvSpPr>
        <p:spPr>
          <a:xfrm>
            <a:off x="3370840" y="1401900"/>
            <a:ext cx="978737" cy="28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49F3A5D5-9D4E-4219-7B99-1A7D1C5F0230}"/>
              </a:ext>
            </a:extLst>
          </p:cNvPr>
          <p:cNvSpPr txBox="1"/>
          <p:nvPr/>
        </p:nvSpPr>
        <p:spPr>
          <a:xfrm>
            <a:off x="7273153" y="1405248"/>
            <a:ext cx="109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Layoff.xll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0F5CD656-AAFC-59A5-D68E-8B0A9F03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8BFD73-82ED-6E95-BAB8-A1A4CA8E78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06" y="2770951"/>
            <a:ext cx="7447787" cy="38907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38EF84-C100-18FA-8CAE-A135AE83E604}"/>
              </a:ext>
            </a:extLst>
          </p:cNvPr>
          <p:cNvSpPr/>
          <p:nvPr/>
        </p:nvSpPr>
        <p:spPr>
          <a:xfrm>
            <a:off x="2727861" y="5996198"/>
            <a:ext cx="1894145" cy="356050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Seta: Entalhada para a Direita 10">
            <a:extLst>
              <a:ext uri="{FF2B5EF4-FFF2-40B4-BE49-F238E27FC236}">
                <a16:creationId xmlns:a16="http://schemas.microsoft.com/office/drawing/2014/main" id="{238B2328-19D3-E63F-DDF2-6FB1DFE78A57}"/>
              </a:ext>
            </a:extLst>
          </p:cNvPr>
          <p:cNvSpPr/>
          <p:nvPr/>
        </p:nvSpPr>
        <p:spPr>
          <a:xfrm rot="5400000">
            <a:off x="4713448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232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XLL Excel Add-in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xll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SVG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SVG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390335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Layoff.xll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0F5CD656-AAFC-59A5-D68E-8B0A9F03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B66F1A0-6F85-F9CD-EA2A-732EAEDCCB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86" y="2824093"/>
            <a:ext cx="7772400" cy="3836757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566A7798-7B30-9963-4B5C-A93020DF9878}"/>
              </a:ext>
            </a:extLst>
          </p:cNvPr>
          <p:cNvSpPr txBox="1"/>
          <p:nvPr/>
        </p:nvSpPr>
        <p:spPr>
          <a:xfrm>
            <a:off x="3370840" y="1401900"/>
            <a:ext cx="978737" cy="28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6">
            <a:extLst>
              <a:ext uri="{FF2B5EF4-FFF2-40B4-BE49-F238E27FC236}">
                <a16:creationId xmlns:a16="http://schemas.microsoft.com/office/drawing/2014/main" id="{999DDE72-C9F1-DCD9-7CFB-528E45879342}"/>
              </a:ext>
            </a:extLst>
          </p:cNvPr>
          <p:cNvSpPr txBox="1"/>
          <p:nvPr/>
        </p:nvSpPr>
        <p:spPr>
          <a:xfrm>
            <a:off x="7273153" y="1405248"/>
            <a:ext cx="109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3" name="Seta: Entalhada para a Direita 12">
            <a:extLst>
              <a:ext uri="{FF2B5EF4-FFF2-40B4-BE49-F238E27FC236}">
                <a16:creationId xmlns:a16="http://schemas.microsoft.com/office/drawing/2014/main" id="{A14DB21C-3DA9-0EB7-E7F9-13D0F295462B}"/>
              </a:ext>
            </a:extLst>
          </p:cNvPr>
          <p:cNvSpPr/>
          <p:nvPr/>
        </p:nvSpPr>
        <p:spPr>
          <a:xfrm rot="5400000">
            <a:off x="8782343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599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XLL Excel Add-in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xll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SVG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SVG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390335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Layoff.xll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0F5CD656-AAFC-59A5-D68E-8B0A9F03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A3B3CCA-AEBD-CD2B-E257-6ABBF685A3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80033"/>
            <a:ext cx="7772400" cy="2596728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B1969BD8-350E-6107-4D35-0D0878CD65D5}"/>
              </a:ext>
            </a:extLst>
          </p:cNvPr>
          <p:cNvSpPr txBox="1"/>
          <p:nvPr/>
        </p:nvSpPr>
        <p:spPr>
          <a:xfrm>
            <a:off x="3370840" y="1401900"/>
            <a:ext cx="978737" cy="28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6">
            <a:extLst>
              <a:ext uri="{FF2B5EF4-FFF2-40B4-BE49-F238E27FC236}">
                <a16:creationId xmlns:a16="http://schemas.microsoft.com/office/drawing/2014/main" id="{E5568D7C-214C-DAB2-D484-919CA97D26DA}"/>
              </a:ext>
            </a:extLst>
          </p:cNvPr>
          <p:cNvSpPr txBox="1"/>
          <p:nvPr/>
        </p:nvSpPr>
        <p:spPr>
          <a:xfrm>
            <a:off x="7273153" y="1405248"/>
            <a:ext cx="109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4" name="Seta: Entalhada para a Direita 13">
            <a:extLst>
              <a:ext uri="{FF2B5EF4-FFF2-40B4-BE49-F238E27FC236}">
                <a16:creationId xmlns:a16="http://schemas.microsoft.com/office/drawing/2014/main" id="{C090EFB1-4987-3505-9512-99D9C89E6467}"/>
              </a:ext>
            </a:extLst>
          </p:cNvPr>
          <p:cNvSpPr/>
          <p:nvPr/>
        </p:nvSpPr>
        <p:spPr>
          <a:xfrm rot="5400000">
            <a:off x="8771106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383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XLL Excel Add-in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xll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SVG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SVG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390335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Layoff.xll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0F5CD656-AAFC-59A5-D68E-8B0A9F03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0397678-0170-0A4C-F783-759955CEB9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8" y="2916709"/>
            <a:ext cx="5361904" cy="373122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7DA10C6-CE84-9847-1730-4055FF1A2A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43" y="2916709"/>
            <a:ext cx="5369997" cy="37312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1F1741-2AD6-89E5-4F88-6FE0C94E4EF6}"/>
              </a:ext>
            </a:extLst>
          </p:cNvPr>
          <p:cNvSpPr/>
          <p:nvPr/>
        </p:nvSpPr>
        <p:spPr>
          <a:xfrm>
            <a:off x="1808559" y="3924637"/>
            <a:ext cx="2484374" cy="169933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1A5A45-B5D3-3381-7BFE-0E8397DBB7B7}"/>
              </a:ext>
            </a:extLst>
          </p:cNvPr>
          <p:cNvSpPr/>
          <p:nvPr/>
        </p:nvSpPr>
        <p:spPr>
          <a:xfrm>
            <a:off x="7704596" y="3754704"/>
            <a:ext cx="2484374" cy="169933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5D395FA3-73DF-3C77-A670-FE8FBE32E3A0}"/>
              </a:ext>
            </a:extLst>
          </p:cNvPr>
          <p:cNvSpPr txBox="1"/>
          <p:nvPr/>
        </p:nvSpPr>
        <p:spPr>
          <a:xfrm>
            <a:off x="3370840" y="1401900"/>
            <a:ext cx="978737" cy="28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6">
            <a:extLst>
              <a:ext uri="{FF2B5EF4-FFF2-40B4-BE49-F238E27FC236}">
                <a16:creationId xmlns:a16="http://schemas.microsoft.com/office/drawing/2014/main" id="{E5B5A893-1D59-B936-0A41-C5F3D0DFDB91}"/>
              </a:ext>
            </a:extLst>
          </p:cNvPr>
          <p:cNvSpPr txBox="1"/>
          <p:nvPr/>
        </p:nvSpPr>
        <p:spPr>
          <a:xfrm>
            <a:off x="7273153" y="1405248"/>
            <a:ext cx="109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3" name="Seta: Entalhada para a Direita 12">
            <a:extLst>
              <a:ext uri="{FF2B5EF4-FFF2-40B4-BE49-F238E27FC236}">
                <a16:creationId xmlns:a16="http://schemas.microsoft.com/office/drawing/2014/main" id="{B18D2224-A01D-7438-AC9F-7EDE614689D3}"/>
              </a:ext>
            </a:extLst>
          </p:cNvPr>
          <p:cNvSpPr/>
          <p:nvPr/>
        </p:nvSpPr>
        <p:spPr>
          <a:xfrm rot="5400000">
            <a:off x="8778733" y="1007426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268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XLL Excel Add-in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xll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SVG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SVG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390335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Layoff.xll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0F5CD656-AAFC-59A5-D68E-8B0A9F03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9FDBDFD-6322-1F84-1DD8-E203BD0B1A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35" y="4361142"/>
            <a:ext cx="8965702" cy="2221729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FE717A5-5C14-ADFB-48E4-6301CDDABB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1" y="2886418"/>
            <a:ext cx="10597738" cy="1334529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6D3F8EAA-EDDC-B16C-EBD4-2BC091D52B3E}"/>
              </a:ext>
            </a:extLst>
          </p:cNvPr>
          <p:cNvSpPr txBox="1"/>
          <p:nvPr/>
        </p:nvSpPr>
        <p:spPr>
          <a:xfrm>
            <a:off x="3370840" y="1401900"/>
            <a:ext cx="978737" cy="28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6">
            <a:extLst>
              <a:ext uri="{FF2B5EF4-FFF2-40B4-BE49-F238E27FC236}">
                <a16:creationId xmlns:a16="http://schemas.microsoft.com/office/drawing/2014/main" id="{EA832DA3-0389-4A63-5E8D-FAF77B58827F}"/>
              </a:ext>
            </a:extLst>
          </p:cNvPr>
          <p:cNvSpPr txBox="1"/>
          <p:nvPr/>
        </p:nvSpPr>
        <p:spPr>
          <a:xfrm>
            <a:off x="7273153" y="1405248"/>
            <a:ext cx="109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3" name="Seta: Entalhada para a Direita 12">
            <a:extLst>
              <a:ext uri="{FF2B5EF4-FFF2-40B4-BE49-F238E27FC236}">
                <a16:creationId xmlns:a16="http://schemas.microsoft.com/office/drawing/2014/main" id="{552A4109-2A39-3459-5FA8-83EEF7E4C094}"/>
              </a:ext>
            </a:extLst>
          </p:cNvPr>
          <p:cNvSpPr/>
          <p:nvPr/>
        </p:nvSpPr>
        <p:spPr>
          <a:xfrm rot="5400000">
            <a:off x="8778733" y="1007426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181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XLL Excel Add-in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xll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SVG Smuggling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Texto com SVG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390335" y="1432368"/>
            <a:ext cx="1020528" cy="1105124"/>
            <a:chOff x="6192839" y="1432368"/>
            <a:chExt cx="1020528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192839" y="2229715"/>
              <a:ext cx="1020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414745" y="1432368"/>
            <a:ext cx="1124206" cy="1105124"/>
            <a:chOff x="8414745" y="1432368"/>
            <a:chExt cx="1124206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414745" y="2229715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Layoff.xll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0F5CD656-AAFC-59A5-D68E-8B0A9F03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876582E-B41D-B499-EC5E-C4AF9D477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4" y="2735671"/>
            <a:ext cx="7478872" cy="3941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68843D-3B6B-8EE6-2BA6-BB51A6801232}"/>
              </a:ext>
            </a:extLst>
          </p:cNvPr>
          <p:cNvSpPr/>
          <p:nvPr/>
        </p:nvSpPr>
        <p:spPr>
          <a:xfrm>
            <a:off x="2969777" y="5049430"/>
            <a:ext cx="6805402" cy="1627809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56004987-1298-6923-6737-3541434ED647}"/>
              </a:ext>
            </a:extLst>
          </p:cNvPr>
          <p:cNvSpPr txBox="1"/>
          <p:nvPr/>
        </p:nvSpPr>
        <p:spPr>
          <a:xfrm>
            <a:off x="3370840" y="1401900"/>
            <a:ext cx="978737" cy="28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6">
            <a:extLst>
              <a:ext uri="{FF2B5EF4-FFF2-40B4-BE49-F238E27FC236}">
                <a16:creationId xmlns:a16="http://schemas.microsoft.com/office/drawing/2014/main" id="{DE67ED76-7246-0374-E471-6F86700896BD}"/>
              </a:ext>
            </a:extLst>
          </p:cNvPr>
          <p:cNvSpPr txBox="1"/>
          <p:nvPr/>
        </p:nvSpPr>
        <p:spPr>
          <a:xfrm>
            <a:off x="7273153" y="1405248"/>
            <a:ext cx="109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52DFB9A0-FC2A-C2C0-2BA6-55FD75BEEA59}"/>
              </a:ext>
            </a:extLst>
          </p:cNvPr>
          <p:cNvSpPr/>
          <p:nvPr/>
        </p:nvSpPr>
        <p:spPr>
          <a:xfrm rot="5400000">
            <a:off x="4725007" y="1007427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Entalhada para a Direita 15">
            <a:extLst>
              <a:ext uri="{FF2B5EF4-FFF2-40B4-BE49-F238E27FC236}">
                <a16:creationId xmlns:a16="http://schemas.microsoft.com/office/drawing/2014/main" id="{95B70683-CCCB-9352-D2F8-AC700DF2DB0C}"/>
              </a:ext>
            </a:extLst>
          </p:cNvPr>
          <p:cNvSpPr/>
          <p:nvPr/>
        </p:nvSpPr>
        <p:spPr>
          <a:xfrm rot="5400000">
            <a:off x="6697548" y="1007428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773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4AD2E-C3E2-1795-7262-7321116E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ECA15FD-4578-F436-AE57-3659292A28D8}"/>
              </a:ext>
            </a:extLst>
          </p:cNvPr>
          <p:cNvSpPr txBox="1"/>
          <p:nvPr/>
        </p:nvSpPr>
        <p:spPr>
          <a:xfrm>
            <a:off x="593397" y="275129"/>
            <a:ext cx="6023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6FDD9901-A90E-E30B-CFF3-2160AD5ACF88}"/>
              </a:ext>
            </a:extLst>
          </p:cNvPr>
          <p:cNvCxnSpPr/>
          <p:nvPr/>
        </p:nvCxnSpPr>
        <p:spPr>
          <a:xfrm>
            <a:off x="684505" y="1352347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F48C45B7-C8DC-55FA-6C23-02B2BED4E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97" y="1659285"/>
            <a:ext cx="563388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que é VSTO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Ferramenta do Visual Studio para criar suplementos que automatizam e personalizam aplicativos do Microsoft Office.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Criação de Projetos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Oferece modelos prontos no Visual Studio com todas as referências necessárias.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Programação Integrada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Permite usar linguagens como C# e VB.NET para desenvolver funcionalidades personalizadas para o Office.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Automação e Personalização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Facilita a automação de tarefas e a customização da interface, como a Faixa de Opções e painéis de tarefas.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DCA1EA-0747-93CA-99DE-E5CC2E44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3" r="10718"/>
          <a:stretch/>
        </p:blipFill>
        <p:spPr>
          <a:xfrm>
            <a:off x="6689396" y="4"/>
            <a:ext cx="5502604" cy="685799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1816BE0-8F38-C291-B4CB-830B09073977}"/>
              </a:ext>
            </a:extLst>
          </p:cNvPr>
          <p:cNvSpPr txBox="1"/>
          <p:nvPr/>
        </p:nvSpPr>
        <p:spPr>
          <a:xfrm>
            <a:off x="875071" y="524404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Introdução à programação de suplementos do VSTO - Visual Studio (Windows) | Microsoft </a:t>
            </a:r>
            <a:r>
              <a:rPr lang="pt-BR" sz="1400" dirty="0" err="1">
                <a:hlinkClick r:id="rId4"/>
              </a:rPr>
              <a:t>Learn</a:t>
            </a:r>
            <a:endParaRPr lang="pt-BR" sz="1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55A6274-5651-9BBB-9B48-5CAD40FA8684}"/>
              </a:ext>
            </a:extLst>
          </p:cNvPr>
          <p:cNvSpPr txBox="1"/>
          <p:nvPr/>
        </p:nvSpPr>
        <p:spPr>
          <a:xfrm>
            <a:off x="875071" y="5888505"/>
            <a:ext cx="550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Make Phishing Great Again. VSTO Office Files, The New Macro Nightmare?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76601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Rectangle 7180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 descr="Projeto de lei 644/22 torna crime a violação de lápide de túmulo e exige  reparação - IDPB">
            <a:extLst>
              <a:ext uri="{FF2B5EF4-FFF2-40B4-BE49-F238E27FC236}">
                <a16:creationId xmlns:a16="http://schemas.microsoft.com/office/drawing/2014/main" id="{C47E83B2-3787-B73D-F779-E8A1C9392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r="28589" b="2"/>
          <a:stretch/>
        </p:blipFill>
        <p:spPr bwMode="auto">
          <a:xfrm>
            <a:off x="6421035" y="643467"/>
            <a:ext cx="51297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5" name="Rectangle 7184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Engenharia social (phishing e sites enganosos) | Central da Pesquisa Google  | Documentação | Google for Developers">
            <a:extLst>
              <a:ext uri="{FF2B5EF4-FFF2-40B4-BE49-F238E27FC236}">
                <a16:creationId xmlns:a16="http://schemas.microsoft.com/office/drawing/2014/main" id="{F3E1990E-B284-8DF1-B8E2-57AE10522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r="4075" b="2"/>
          <a:stretch/>
        </p:blipFill>
        <p:spPr bwMode="auto">
          <a:xfrm>
            <a:off x="641180" y="643467"/>
            <a:ext cx="51297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AFC609-2FCE-0685-EF11-3AC584D95A4C}"/>
              </a:ext>
            </a:extLst>
          </p:cNvPr>
          <p:cNvSpPr/>
          <p:nvPr/>
        </p:nvSpPr>
        <p:spPr>
          <a:xfrm>
            <a:off x="7800722" y="2225309"/>
            <a:ext cx="2290046" cy="1084333"/>
          </a:xfrm>
          <a:prstGeom prst="rect">
            <a:avLst/>
          </a:prstGeom>
          <a:solidFill>
            <a:schemeClr val="tx1"/>
          </a:solidFill>
          <a:ln w="28575">
            <a:solidFill>
              <a:srgbClr val="A07A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7178" name="Picture 10" descr="file type vba&quot; Icon - Download for free – Iconduck">
            <a:extLst>
              <a:ext uri="{FF2B5EF4-FFF2-40B4-BE49-F238E27FC236}">
                <a16:creationId xmlns:a16="http://schemas.microsoft.com/office/drawing/2014/main" id="{38A3F9E7-98DE-664F-A1E3-4A7AA8C4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496" y="2571105"/>
            <a:ext cx="703086" cy="39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02D0F-AB00-1EC6-FEBE-B40F61F374AE}"/>
              </a:ext>
            </a:extLst>
          </p:cNvPr>
          <p:cNvSpPr txBox="1"/>
          <p:nvPr/>
        </p:nvSpPr>
        <p:spPr>
          <a:xfrm>
            <a:off x="8823904" y="2405844"/>
            <a:ext cx="1198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4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Macros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4C54B-21AA-9864-C968-4F20D55CFC48}"/>
              </a:ext>
            </a:extLst>
          </p:cNvPr>
          <p:cNvSpPr txBox="1"/>
          <p:nvPr/>
        </p:nvSpPr>
        <p:spPr>
          <a:xfrm>
            <a:off x="8870152" y="2719123"/>
            <a:ext cx="1198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1993</a:t>
            </a: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6E80136C-84C7-2959-6C3D-406E1459BF30}"/>
              </a:ext>
            </a:extLst>
          </p:cNvPr>
          <p:cNvSpPr/>
          <p:nvPr/>
        </p:nvSpPr>
        <p:spPr>
          <a:xfrm>
            <a:off x="9104460" y="2784011"/>
            <a:ext cx="180000" cy="144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607410-3616-C10B-027B-2A3513C26204}"/>
              </a:ext>
            </a:extLst>
          </p:cNvPr>
          <p:cNvGrpSpPr/>
          <p:nvPr/>
        </p:nvGrpSpPr>
        <p:grpSpPr>
          <a:xfrm>
            <a:off x="9104460" y="2978192"/>
            <a:ext cx="179106" cy="199267"/>
            <a:chOff x="7443591" y="3579715"/>
            <a:chExt cx="242761" cy="301428"/>
          </a:xfrm>
        </p:grpSpPr>
        <p:sp>
          <p:nvSpPr>
            <p:cNvPr id="9" name="Minus 8">
              <a:extLst>
                <a:ext uri="{FF2B5EF4-FFF2-40B4-BE49-F238E27FC236}">
                  <a16:creationId xmlns:a16="http://schemas.microsoft.com/office/drawing/2014/main" id="{B6528916-3AEA-1738-4C23-0F23C156D12C}"/>
                </a:ext>
              </a:extLst>
            </p:cNvPr>
            <p:cNvSpPr/>
            <p:nvPr/>
          </p:nvSpPr>
          <p:spPr>
            <a:xfrm>
              <a:off x="7460622" y="3608060"/>
              <a:ext cx="216000" cy="180000"/>
            </a:xfrm>
            <a:prstGeom prst="mathMin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10" name="Minus 9">
              <a:extLst>
                <a:ext uri="{FF2B5EF4-FFF2-40B4-BE49-F238E27FC236}">
                  <a16:creationId xmlns:a16="http://schemas.microsoft.com/office/drawing/2014/main" id="{7468B293-4B8F-DDA5-E7D9-7FE6A429A296}"/>
                </a:ext>
              </a:extLst>
            </p:cNvPr>
            <p:cNvSpPr/>
            <p:nvPr/>
          </p:nvSpPr>
          <p:spPr>
            <a:xfrm rot="5400000">
              <a:off x="7414258" y="3609048"/>
              <a:ext cx="301428" cy="242761"/>
            </a:xfrm>
            <a:prstGeom prst="mathMinus">
              <a:avLst>
                <a:gd name="adj1" fmla="val 168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6EF4AD-A6E0-BAF1-53C3-39583CCF3A79}"/>
              </a:ext>
            </a:extLst>
          </p:cNvPr>
          <p:cNvSpPr txBox="1"/>
          <p:nvPr/>
        </p:nvSpPr>
        <p:spPr>
          <a:xfrm>
            <a:off x="8870152" y="2919234"/>
            <a:ext cx="1198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511208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0C34433-B1B3-D31C-A7FC-2710F6A84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37" y="2680169"/>
            <a:ext cx="4636126" cy="3937651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BCC94613-38A3-D400-A58D-6892287B150D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6">
            <a:extLst>
              <a:ext uri="{FF2B5EF4-FFF2-40B4-BE49-F238E27FC236}">
                <a16:creationId xmlns:a16="http://schemas.microsoft.com/office/drawing/2014/main" id="{EF278CF4-76E0-392E-AD3D-152E31DE9B40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3" name="Group 2064">
            <a:extLst>
              <a:ext uri="{FF2B5EF4-FFF2-40B4-BE49-F238E27FC236}">
                <a16:creationId xmlns:a16="http://schemas.microsoft.com/office/drawing/2014/main" id="{3F97CAB2-1789-644D-1011-9E0F3265A928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4" name="Group 62">
              <a:extLst>
                <a:ext uri="{FF2B5EF4-FFF2-40B4-BE49-F238E27FC236}">
                  <a16:creationId xmlns:a16="http://schemas.microsoft.com/office/drawing/2014/main" id="{D5FE8F7D-1C93-48A5-AB4D-37595A8B863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6" name="Freeform 55">
                <a:extLst>
                  <a:ext uri="{FF2B5EF4-FFF2-40B4-BE49-F238E27FC236}">
                    <a16:creationId xmlns:a16="http://schemas.microsoft.com/office/drawing/2014/main" id="{4DE889E3-6DAE-A7C3-3D0D-9A7A5F0D6F22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7" name="Graphic 60" descr="Folder with solid fill">
                <a:extLst>
                  <a:ext uri="{FF2B5EF4-FFF2-40B4-BE49-F238E27FC236}">
                    <a16:creationId xmlns:a16="http://schemas.microsoft.com/office/drawing/2014/main" id="{622BC578-0F5C-8284-F239-E162614BE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5" name="TextBox 2047">
              <a:extLst>
                <a:ext uri="{FF2B5EF4-FFF2-40B4-BE49-F238E27FC236}">
                  <a16:creationId xmlns:a16="http://schemas.microsoft.com/office/drawing/2014/main" id="{ED1B60F3-3CF7-0817-2C82-A02549B680D4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25E31CB1-CD32-C631-E9E6-AEB51B0FD471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0" name="Freeform 2048">
              <a:extLst>
                <a:ext uri="{FF2B5EF4-FFF2-40B4-BE49-F238E27FC236}">
                  <a16:creationId xmlns:a16="http://schemas.microsoft.com/office/drawing/2014/main" id="{BD1F7EA4-C645-2911-5763-F1F878005AD6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1" name="TextBox 2055">
              <a:extLst>
                <a:ext uri="{FF2B5EF4-FFF2-40B4-BE49-F238E27FC236}">
                  <a16:creationId xmlns:a16="http://schemas.microsoft.com/office/drawing/2014/main" id="{C62F33F1-CF51-1AF8-7D52-E406EB989157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3" name="Graphic 2" descr="Document with solid fill">
              <a:extLst>
                <a:ext uri="{FF2B5EF4-FFF2-40B4-BE49-F238E27FC236}">
                  <a16:creationId xmlns:a16="http://schemas.microsoft.com/office/drawing/2014/main" id="{8AF2A783-2B2B-82B7-2FCA-72173941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4" name="Seta: Entalhada para a Direita 23">
            <a:extLst>
              <a:ext uri="{FF2B5EF4-FFF2-40B4-BE49-F238E27FC236}">
                <a16:creationId xmlns:a16="http://schemas.microsoft.com/office/drawing/2014/main" id="{13B8083B-5237-AE98-02A0-177EB0A403AE}"/>
              </a:ext>
            </a:extLst>
          </p:cNvPr>
          <p:cNvSpPr/>
          <p:nvPr/>
        </p:nvSpPr>
        <p:spPr>
          <a:xfrm rot="5400000">
            <a:off x="2718623" y="1007424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100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AA2C86A-73B4-AA5F-92D9-09CBA0376CF0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F59572-8B2A-29F1-B519-513C9A97E3F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04DF2F6-091D-AB5C-EC24-E2CDB7CE47B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61" name="Graphic 60" descr="Folder with solid fill">
                <a:extLst>
                  <a:ext uri="{FF2B5EF4-FFF2-40B4-BE49-F238E27FC236}">
                    <a16:creationId xmlns:a16="http://schemas.microsoft.com/office/drawing/2014/main" id="{3D91DB8D-B732-4222-C105-E4D4CE9D4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BB1CDABA-787A-F5D3-6EEF-EBA146664AC5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  <a:endCxn id="56" idx="8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  <a:stCxn id="56" idx="6"/>
            <a:endCxn id="2049" idx="8"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stCxn id="2049" idx="6"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34F47D8-FD41-8F31-53C2-4F1ED5AD4B71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49F3A5D5-9D4E-4219-7B99-1A7D1C5F0230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C2482-C943-1C3B-D50A-D0BB56159F38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3D84FDAA-F501-586E-3350-E6EF694940E7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7F04E79-18D2-C5A1-9E00-DCD475E8AF32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3" name="Graphic 2" descr="Document with solid fill">
              <a:extLst>
                <a:ext uri="{FF2B5EF4-FFF2-40B4-BE49-F238E27FC236}">
                  <a16:creationId xmlns:a16="http://schemas.microsoft.com/office/drawing/2014/main" id="{65DA1A23-FF4E-2A74-160C-45945950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5A0980-8A1E-ACBC-5831-132C73B9B2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0754" y="2931815"/>
            <a:ext cx="5420613" cy="3502279"/>
          </a:xfrm>
          <a:prstGeom prst="rect">
            <a:avLst/>
          </a:prstGeom>
        </p:spPr>
      </p:pic>
      <p:sp>
        <p:nvSpPr>
          <p:cNvPr id="11" name="Seta: Entalhada para a Direita 10">
            <a:extLst>
              <a:ext uri="{FF2B5EF4-FFF2-40B4-BE49-F238E27FC236}">
                <a16:creationId xmlns:a16="http://schemas.microsoft.com/office/drawing/2014/main" id="{16C81527-7551-BDEB-0DEE-360E933ED856}"/>
              </a:ext>
            </a:extLst>
          </p:cNvPr>
          <p:cNvSpPr/>
          <p:nvPr/>
        </p:nvSpPr>
        <p:spPr>
          <a:xfrm rot="5400000">
            <a:off x="4713448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245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0A7694E-1758-2DE1-EA46-6FBE1382B7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44" y="2770951"/>
            <a:ext cx="6042063" cy="3941775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B6A911FE-CB39-4613-D83D-D2E1452FB86A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6">
            <a:extLst>
              <a:ext uri="{FF2B5EF4-FFF2-40B4-BE49-F238E27FC236}">
                <a16:creationId xmlns:a16="http://schemas.microsoft.com/office/drawing/2014/main" id="{E88BF44E-A692-F800-B304-F61EFC8898DD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3" name="Group 2064">
            <a:extLst>
              <a:ext uri="{FF2B5EF4-FFF2-40B4-BE49-F238E27FC236}">
                <a16:creationId xmlns:a16="http://schemas.microsoft.com/office/drawing/2014/main" id="{3DD7ECFB-A128-9813-018E-0EA66F487400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4" name="Group 62">
              <a:extLst>
                <a:ext uri="{FF2B5EF4-FFF2-40B4-BE49-F238E27FC236}">
                  <a16:creationId xmlns:a16="http://schemas.microsoft.com/office/drawing/2014/main" id="{2F24791A-B368-421D-F781-2D825CD6D1A4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6" name="Freeform 55">
                <a:extLst>
                  <a:ext uri="{FF2B5EF4-FFF2-40B4-BE49-F238E27FC236}">
                    <a16:creationId xmlns:a16="http://schemas.microsoft.com/office/drawing/2014/main" id="{931AA1AD-AD24-6ACD-B925-965DEDF28B64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7" name="Graphic 60" descr="Folder with solid fill">
                <a:extLst>
                  <a:ext uri="{FF2B5EF4-FFF2-40B4-BE49-F238E27FC236}">
                    <a16:creationId xmlns:a16="http://schemas.microsoft.com/office/drawing/2014/main" id="{C129A9A5-486B-BFBF-8602-ED1262AF3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5" name="TextBox 2047">
              <a:extLst>
                <a:ext uri="{FF2B5EF4-FFF2-40B4-BE49-F238E27FC236}">
                  <a16:creationId xmlns:a16="http://schemas.microsoft.com/office/drawing/2014/main" id="{9ED82DBE-B09B-5920-49E8-9CD08574F4E3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E2D274FB-1FDE-A917-1864-DDE4EC0B500F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0" name="Freeform 2048">
              <a:extLst>
                <a:ext uri="{FF2B5EF4-FFF2-40B4-BE49-F238E27FC236}">
                  <a16:creationId xmlns:a16="http://schemas.microsoft.com/office/drawing/2014/main" id="{1A3A7AF8-4103-3ABE-07B4-0E19AA94FD4E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1" name="TextBox 2055">
              <a:extLst>
                <a:ext uri="{FF2B5EF4-FFF2-40B4-BE49-F238E27FC236}">
                  <a16:creationId xmlns:a16="http://schemas.microsoft.com/office/drawing/2014/main" id="{FFAE174B-BBFE-8779-2A49-A660340513EA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3" name="Graphic 2" descr="Document with solid fill">
              <a:extLst>
                <a:ext uri="{FF2B5EF4-FFF2-40B4-BE49-F238E27FC236}">
                  <a16:creationId xmlns:a16="http://schemas.microsoft.com/office/drawing/2014/main" id="{AECB4AC0-533D-7DD0-5F27-8A295D789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5" name="Seta: Entalhada para a Direita 24">
            <a:extLst>
              <a:ext uri="{FF2B5EF4-FFF2-40B4-BE49-F238E27FC236}">
                <a16:creationId xmlns:a16="http://schemas.microsoft.com/office/drawing/2014/main" id="{0BCC38BB-1162-4735-A674-4BAF23EB1244}"/>
              </a:ext>
            </a:extLst>
          </p:cNvPr>
          <p:cNvSpPr/>
          <p:nvPr/>
        </p:nvSpPr>
        <p:spPr>
          <a:xfrm rot="5400000">
            <a:off x="8778734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977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7D511D3-C9BB-CF29-BD05-B1E9B71F7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07" y="2680169"/>
            <a:ext cx="6097537" cy="4018146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4C931B82-74D4-2CAF-29AC-F6C1781D6D47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6">
            <a:extLst>
              <a:ext uri="{FF2B5EF4-FFF2-40B4-BE49-F238E27FC236}">
                <a16:creationId xmlns:a16="http://schemas.microsoft.com/office/drawing/2014/main" id="{8ED994F7-7110-1932-CF69-8814E41F45EB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3" name="Group 2064">
            <a:extLst>
              <a:ext uri="{FF2B5EF4-FFF2-40B4-BE49-F238E27FC236}">
                <a16:creationId xmlns:a16="http://schemas.microsoft.com/office/drawing/2014/main" id="{C5F49D7D-3183-9059-BE79-7622FE309FBC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4" name="Group 62">
              <a:extLst>
                <a:ext uri="{FF2B5EF4-FFF2-40B4-BE49-F238E27FC236}">
                  <a16:creationId xmlns:a16="http://schemas.microsoft.com/office/drawing/2014/main" id="{5F3B36A1-939A-A39E-8D89-26DE6A6ED6DE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6" name="Freeform 55">
                <a:extLst>
                  <a:ext uri="{FF2B5EF4-FFF2-40B4-BE49-F238E27FC236}">
                    <a16:creationId xmlns:a16="http://schemas.microsoft.com/office/drawing/2014/main" id="{3B1C01EF-3B3B-3C01-A7CF-95FF1CB5A308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7" name="Graphic 60" descr="Folder with solid fill">
                <a:extLst>
                  <a:ext uri="{FF2B5EF4-FFF2-40B4-BE49-F238E27FC236}">
                    <a16:creationId xmlns:a16="http://schemas.microsoft.com/office/drawing/2014/main" id="{436C8CB8-1A6F-AD56-DF92-44086367E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5" name="TextBox 2047">
              <a:extLst>
                <a:ext uri="{FF2B5EF4-FFF2-40B4-BE49-F238E27FC236}">
                  <a16:creationId xmlns:a16="http://schemas.microsoft.com/office/drawing/2014/main" id="{10E9875D-F31E-A6D7-22DA-0270D61A7AB2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9B023F66-5BDD-23B3-0DAA-53DA038CADE9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0" name="Freeform 2048">
              <a:extLst>
                <a:ext uri="{FF2B5EF4-FFF2-40B4-BE49-F238E27FC236}">
                  <a16:creationId xmlns:a16="http://schemas.microsoft.com/office/drawing/2014/main" id="{C6C2082D-E3F0-9CE0-AD4A-51D37FE6AC62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1" name="TextBox 2055">
              <a:extLst>
                <a:ext uri="{FF2B5EF4-FFF2-40B4-BE49-F238E27FC236}">
                  <a16:creationId xmlns:a16="http://schemas.microsoft.com/office/drawing/2014/main" id="{F93019FA-BEB2-CFDF-E725-438BC2A9111C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3" name="Graphic 2" descr="Document with solid fill">
              <a:extLst>
                <a:ext uri="{FF2B5EF4-FFF2-40B4-BE49-F238E27FC236}">
                  <a16:creationId xmlns:a16="http://schemas.microsoft.com/office/drawing/2014/main" id="{7F75DA76-0ABA-88E6-7FFD-631BF88E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4" name="Seta: Entalhada para a Direita 23">
            <a:extLst>
              <a:ext uri="{FF2B5EF4-FFF2-40B4-BE49-F238E27FC236}">
                <a16:creationId xmlns:a16="http://schemas.microsoft.com/office/drawing/2014/main" id="{B3AD3508-C128-CB2D-D8F9-92629DD261C5}"/>
              </a:ext>
            </a:extLst>
          </p:cNvPr>
          <p:cNvSpPr/>
          <p:nvPr/>
        </p:nvSpPr>
        <p:spPr>
          <a:xfrm rot="5400000">
            <a:off x="8778734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626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283C1A3-39F6-31F9-21C5-BA9D80C42D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85116"/>
            <a:ext cx="7772400" cy="40667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C7F15C-A50D-FCD6-726F-FAA12961BA66}"/>
              </a:ext>
            </a:extLst>
          </p:cNvPr>
          <p:cNvSpPr/>
          <p:nvPr/>
        </p:nvSpPr>
        <p:spPr>
          <a:xfrm>
            <a:off x="8711567" y="3746612"/>
            <a:ext cx="723746" cy="97105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106F3E90-609A-DB52-1A6C-A67CC148C03E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6">
            <a:extLst>
              <a:ext uri="{FF2B5EF4-FFF2-40B4-BE49-F238E27FC236}">
                <a16:creationId xmlns:a16="http://schemas.microsoft.com/office/drawing/2014/main" id="{E6BA2055-3288-0035-B643-95D7B24F1909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3" name="Group 2064">
            <a:extLst>
              <a:ext uri="{FF2B5EF4-FFF2-40B4-BE49-F238E27FC236}">
                <a16:creationId xmlns:a16="http://schemas.microsoft.com/office/drawing/2014/main" id="{2557B9E5-4525-7210-BF8E-420677F43285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5" name="Group 62">
              <a:extLst>
                <a:ext uri="{FF2B5EF4-FFF2-40B4-BE49-F238E27FC236}">
                  <a16:creationId xmlns:a16="http://schemas.microsoft.com/office/drawing/2014/main" id="{CB0BC4A4-CCDF-EE7F-9923-7F0CD96F5C49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7" name="Freeform 55">
                <a:extLst>
                  <a:ext uri="{FF2B5EF4-FFF2-40B4-BE49-F238E27FC236}">
                    <a16:creationId xmlns:a16="http://schemas.microsoft.com/office/drawing/2014/main" id="{39711DE2-0C11-B288-5BE4-A1C422377E2F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9" name="Graphic 60" descr="Folder with solid fill">
                <a:extLst>
                  <a:ext uri="{FF2B5EF4-FFF2-40B4-BE49-F238E27FC236}">
                    <a16:creationId xmlns:a16="http://schemas.microsoft.com/office/drawing/2014/main" id="{211315D5-D1D9-40B8-A0FB-C70159D82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6" name="TextBox 2047">
              <a:extLst>
                <a:ext uri="{FF2B5EF4-FFF2-40B4-BE49-F238E27FC236}">
                  <a16:creationId xmlns:a16="http://schemas.microsoft.com/office/drawing/2014/main" id="{3BB285F1-1896-471C-BCB8-69F205278CE8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8109E1E2-2610-FDE4-C17D-D27662B1D01F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1" name="Freeform 2048">
              <a:extLst>
                <a:ext uri="{FF2B5EF4-FFF2-40B4-BE49-F238E27FC236}">
                  <a16:creationId xmlns:a16="http://schemas.microsoft.com/office/drawing/2014/main" id="{BB480EDD-BE8F-8FBA-D19F-8F5AC3A5D038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3" name="TextBox 2055">
              <a:extLst>
                <a:ext uri="{FF2B5EF4-FFF2-40B4-BE49-F238E27FC236}">
                  <a16:creationId xmlns:a16="http://schemas.microsoft.com/office/drawing/2014/main" id="{38E8A727-9C0E-10E8-68F1-A5076F18CF03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4" name="Graphic 2" descr="Document with solid fill">
              <a:extLst>
                <a:ext uri="{FF2B5EF4-FFF2-40B4-BE49-F238E27FC236}">
                  <a16:creationId xmlns:a16="http://schemas.microsoft.com/office/drawing/2014/main" id="{163284A0-CB19-49F7-444E-24C3AC9FE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5" name="Seta: Entalhada para a Direita 24">
            <a:extLst>
              <a:ext uri="{FF2B5EF4-FFF2-40B4-BE49-F238E27FC236}">
                <a16:creationId xmlns:a16="http://schemas.microsoft.com/office/drawing/2014/main" id="{140C7DAA-27B5-D71B-6C77-AAF941DAE67D}"/>
              </a:ext>
            </a:extLst>
          </p:cNvPr>
          <p:cNvSpPr/>
          <p:nvPr/>
        </p:nvSpPr>
        <p:spPr>
          <a:xfrm rot="5400000">
            <a:off x="8778734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336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399BABE-8021-ADDB-D913-0792F16275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20" y="2824093"/>
            <a:ext cx="7180560" cy="3700411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4639EAB6-475E-7207-FD15-E0AC7FDCD81B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6">
            <a:extLst>
              <a:ext uri="{FF2B5EF4-FFF2-40B4-BE49-F238E27FC236}">
                <a16:creationId xmlns:a16="http://schemas.microsoft.com/office/drawing/2014/main" id="{9C2507D0-18EE-26AE-F2A3-EB451284800D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3" name="Group 2064">
            <a:extLst>
              <a:ext uri="{FF2B5EF4-FFF2-40B4-BE49-F238E27FC236}">
                <a16:creationId xmlns:a16="http://schemas.microsoft.com/office/drawing/2014/main" id="{681B0738-C7FC-09C4-54E8-D6115482A994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4" name="Group 62">
              <a:extLst>
                <a:ext uri="{FF2B5EF4-FFF2-40B4-BE49-F238E27FC236}">
                  <a16:creationId xmlns:a16="http://schemas.microsoft.com/office/drawing/2014/main" id="{9ACEE0A6-5C43-D5F0-5DE1-AADD90363EA6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6" name="Freeform 55">
                <a:extLst>
                  <a:ext uri="{FF2B5EF4-FFF2-40B4-BE49-F238E27FC236}">
                    <a16:creationId xmlns:a16="http://schemas.microsoft.com/office/drawing/2014/main" id="{AE2AECCF-C20D-DF22-660E-F8768375086B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7" name="Graphic 60" descr="Folder with solid fill">
                <a:extLst>
                  <a:ext uri="{FF2B5EF4-FFF2-40B4-BE49-F238E27FC236}">
                    <a16:creationId xmlns:a16="http://schemas.microsoft.com/office/drawing/2014/main" id="{4FD461A1-33BB-ACF3-A442-419553D9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5" name="TextBox 2047">
              <a:extLst>
                <a:ext uri="{FF2B5EF4-FFF2-40B4-BE49-F238E27FC236}">
                  <a16:creationId xmlns:a16="http://schemas.microsoft.com/office/drawing/2014/main" id="{E9D28135-D223-A3F9-884A-565ACBCAF1EB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6B51115B-67FE-9BB1-962C-914EFFEC580B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0" name="Freeform 2048">
              <a:extLst>
                <a:ext uri="{FF2B5EF4-FFF2-40B4-BE49-F238E27FC236}">
                  <a16:creationId xmlns:a16="http://schemas.microsoft.com/office/drawing/2014/main" id="{E8773022-F3E5-0855-A100-9F94D6A810F9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1" name="TextBox 2055">
              <a:extLst>
                <a:ext uri="{FF2B5EF4-FFF2-40B4-BE49-F238E27FC236}">
                  <a16:creationId xmlns:a16="http://schemas.microsoft.com/office/drawing/2014/main" id="{F956B46F-4FEE-D9E0-0907-0CEE07215B82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3" name="Graphic 2" descr="Document with solid fill">
              <a:extLst>
                <a:ext uri="{FF2B5EF4-FFF2-40B4-BE49-F238E27FC236}">
                  <a16:creationId xmlns:a16="http://schemas.microsoft.com/office/drawing/2014/main" id="{7BC8D384-4118-9449-F405-260C9961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4" name="Seta: Entalhada para a Direita 23">
            <a:extLst>
              <a:ext uri="{FF2B5EF4-FFF2-40B4-BE49-F238E27FC236}">
                <a16:creationId xmlns:a16="http://schemas.microsoft.com/office/drawing/2014/main" id="{6518CA47-B560-89E3-4604-1C6E49D1F4C0}"/>
              </a:ext>
            </a:extLst>
          </p:cNvPr>
          <p:cNvSpPr/>
          <p:nvPr/>
        </p:nvSpPr>
        <p:spPr>
          <a:xfrm rot="5400000">
            <a:off x="8778734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554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03811C7-BF42-FA35-3BFA-D400FEE793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44" y="2824093"/>
            <a:ext cx="8890690" cy="3182597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B22876AB-F81C-3688-4524-26684BAE66FA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6">
            <a:extLst>
              <a:ext uri="{FF2B5EF4-FFF2-40B4-BE49-F238E27FC236}">
                <a16:creationId xmlns:a16="http://schemas.microsoft.com/office/drawing/2014/main" id="{48DABD83-E5B9-6316-6BEE-7C9523676869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3" name="Group 2064">
            <a:extLst>
              <a:ext uri="{FF2B5EF4-FFF2-40B4-BE49-F238E27FC236}">
                <a16:creationId xmlns:a16="http://schemas.microsoft.com/office/drawing/2014/main" id="{397B6D8A-DC8F-E26D-A015-8E0918917395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4" name="Group 62">
              <a:extLst>
                <a:ext uri="{FF2B5EF4-FFF2-40B4-BE49-F238E27FC236}">
                  <a16:creationId xmlns:a16="http://schemas.microsoft.com/office/drawing/2014/main" id="{12B49A3D-0A81-F115-296F-C6AA9421EA71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6" name="Freeform 55">
                <a:extLst>
                  <a:ext uri="{FF2B5EF4-FFF2-40B4-BE49-F238E27FC236}">
                    <a16:creationId xmlns:a16="http://schemas.microsoft.com/office/drawing/2014/main" id="{6247ABA7-1870-AE7E-A9E1-2CA36CBBCFFF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7" name="Graphic 60" descr="Folder with solid fill">
                <a:extLst>
                  <a:ext uri="{FF2B5EF4-FFF2-40B4-BE49-F238E27FC236}">
                    <a16:creationId xmlns:a16="http://schemas.microsoft.com/office/drawing/2014/main" id="{45A09072-F1FA-956F-F82E-3BC3D8A78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5" name="TextBox 2047">
              <a:extLst>
                <a:ext uri="{FF2B5EF4-FFF2-40B4-BE49-F238E27FC236}">
                  <a16:creationId xmlns:a16="http://schemas.microsoft.com/office/drawing/2014/main" id="{50A95D68-9FEE-1D3F-ECF3-44AB104F9E4C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D140B9B-D70C-A939-9383-E135AB0F2AC8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0" name="Freeform 2048">
              <a:extLst>
                <a:ext uri="{FF2B5EF4-FFF2-40B4-BE49-F238E27FC236}">
                  <a16:creationId xmlns:a16="http://schemas.microsoft.com/office/drawing/2014/main" id="{093B8BFE-FFD2-3958-551E-30B3F627053A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1" name="TextBox 2055">
              <a:extLst>
                <a:ext uri="{FF2B5EF4-FFF2-40B4-BE49-F238E27FC236}">
                  <a16:creationId xmlns:a16="http://schemas.microsoft.com/office/drawing/2014/main" id="{0E7B1D7A-8F16-CD3D-8331-4883D6CD67EF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3" name="Graphic 2" descr="Document with solid fill">
              <a:extLst>
                <a:ext uri="{FF2B5EF4-FFF2-40B4-BE49-F238E27FC236}">
                  <a16:creationId xmlns:a16="http://schemas.microsoft.com/office/drawing/2014/main" id="{98515725-33A0-CE0F-C27F-A1DE5C0D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4" name="Seta: Entalhada para a Direita 23">
            <a:extLst>
              <a:ext uri="{FF2B5EF4-FFF2-40B4-BE49-F238E27FC236}">
                <a16:creationId xmlns:a16="http://schemas.microsoft.com/office/drawing/2014/main" id="{EC6AABFD-8207-FDBF-4570-0C10906898CE}"/>
              </a:ext>
            </a:extLst>
          </p:cNvPr>
          <p:cNvSpPr/>
          <p:nvPr/>
        </p:nvSpPr>
        <p:spPr>
          <a:xfrm rot="5400000">
            <a:off x="8778734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365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D43649-186C-1664-26DF-FE08353E0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51" y="3022272"/>
            <a:ext cx="8559577" cy="33371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F03DE4-1466-4CFA-19C4-BE8C3B55D105}"/>
              </a:ext>
            </a:extLst>
          </p:cNvPr>
          <p:cNvSpPr/>
          <p:nvPr/>
        </p:nvSpPr>
        <p:spPr>
          <a:xfrm>
            <a:off x="4806669" y="4086478"/>
            <a:ext cx="849664" cy="169933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19B3C17C-5933-5254-22A1-7B635D0CC5C4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6">
            <a:extLst>
              <a:ext uri="{FF2B5EF4-FFF2-40B4-BE49-F238E27FC236}">
                <a16:creationId xmlns:a16="http://schemas.microsoft.com/office/drawing/2014/main" id="{93B7BBA1-5AC7-E650-ED0F-4918D70D9BBE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4" name="Group 2064">
            <a:extLst>
              <a:ext uri="{FF2B5EF4-FFF2-40B4-BE49-F238E27FC236}">
                <a16:creationId xmlns:a16="http://schemas.microsoft.com/office/drawing/2014/main" id="{8663B5EF-6AB2-483A-9FDE-DB8066A16BCF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5" name="Group 62">
              <a:extLst>
                <a:ext uri="{FF2B5EF4-FFF2-40B4-BE49-F238E27FC236}">
                  <a16:creationId xmlns:a16="http://schemas.microsoft.com/office/drawing/2014/main" id="{975CA10A-C01E-9492-5A00-426DC3ED1A24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7" name="Freeform 55">
                <a:extLst>
                  <a:ext uri="{FF2B5EF4-FFF2-40B4-BE49-F238E27FC236}">
                    <a16:creationId xmlns:a16="http://schemas.microsoft.com/office/drawing/2014/main" id="{CDE20973-D589-32FD-D761-DA0F0F80CEE6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9" name="Graphic 60" descr="Folder with solid fill">
                <a:extLst>
                  <a:ext uri="{FF2B5EF4-FFF2-40B4-BE49-F238E27FC236}">
                    <a16:creationId xmlns:a16="http://schemas.microsoft.com/office/drawing/2014/main" id="{93DCD742-3277-44DB-12C9-5E8F8F18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6" name="TextBox 2047">
              <a:extLst>
                <a:ext uri="{FF2B5EF4-FFF2-40B4-BE49-F238E27FC236}">
                  <a16:creationId xmlns:a16="http://schemas.microsoft.com/office/drawing/2014/main" id="{360F7E0F-C65A-EE40-89EE-3233007506D7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D6395B2-E693-13CD-E9CD-9C5EC3DE78FA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1" name="Freeform 2048">
              <a:extLst>
                <a:ext uri="{FF2B5EF4-FFF2-40B4-BE49-F238E27FC236}">
                  <a16:creationId xmlns:a16="http://schemas.microsoft.com/office/drawing/2014/main" id="{CCA07FF0-2395-FB4C-F7BD-EF142F0A459D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3" name="TextBox 2055">
              <a:extLst>
                <a:ext uri="{FF2B5EF4-FFF2-40B4-BE49-F238E27FC236}">
                  <a16:creationId xmlns:a16="http://schemas.microsoft.com/office/drawing/2014/main" id="{8C43DDA7-19E4-F02C-E3BE-9092CDA148F2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4" name="Graphic 2" descr="Document with solid fill">
              <a:extLst>
                <a:ext uri="{FF2B5EF4-FFF2-40B4-BE49-F238E27FC236}">
                  <a16:creationId xmlns:a16="http://schemas.microsoft.com/office/drawing/2014/main" id="{0833D320-0388-65C2-685B-3D66D4CB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5" name="Seta: Entalhada para a Direita 24">
            <a:extLst>
              <a:ext uri="{FF2B5EF4-FFF2-40B4-BE49-F238E27FC236}">
                <a16:creationId xmlns:a16="http://schemas.microsoft.com/office/drawing/2014/main" id="{11D72FB8-3D4C-AE35-0FFE-A27383A842C7}"/>
              </a:ext>
            </a:extLst>
          </p:cNvPr>
          <p:cNvSpPr/>
          <p:nvPr/>
        </p:nvSpPr>
        <p:spPr>
          <a:xfrm rot="5400000">
            <a:off x="8778734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4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AD50430-0831-02E2-8334-6F4C07878F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86" y="2896849"/>
            <a:ext cx="7772400" cy="3686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B0AE7C4-9E06-5F61-5AD7-92C7D843102C}"/>
              </a:ext>
            </a:extLst>
          </p:cNvPr>
          <p:cNvSpPr/>
          <p:nvPr/>
        </p:nvSpPr>
        <p:spPr>
          <a:xfrm>
            <a:off x="2840304" y="4855221"/>
            <a:ext cx="493615" cy="113289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09DC8EC0-CB61-55B0-09F6-66B85244CF5D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4" name="TextBox 2086">
            <a:extLst>
              <a:ext uri="{FF2B5EF4-FFF2-40B4-BE49-F238E27FC236}">
                <a16:creationId xmlns:a16="http://schemas.microsoft.com/office/drawing/2014/main" id="{D85183CD-7813-CC5A-2A66-165D439ADF57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5" name="Group 2064">
            <a:extLst>
              <a:ext uri="{FF2B5EF4-FFF2-40B4-BE49-F238E27FC236}">
                <a16:creationId xmlns:a16="http://schemas.microsoft.com/office/drawing/2014/main" id="{8BF0DF96-7B47-E2DF-CC53-4DD3BFA9BB67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6" name="Group 62">
              <a:extLst>
                <a:ext uri="{FF2B5EF4-FFF2-40B4-BE49-F238E27FC236}">
                  <a16:creationId xmlns:a16="http://schemas.microsoft.com/office/drawing/2014/main" id="{903A5EF7-B96D-7339-7794-5D076C6C1708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9" name="Freeform 55">
                <a:extLst>
                  <a:ext uri="{FF2B5EF4-FFF2-40B4-BE49-F238E27FC236}">
                    <a16:creationId xmlns:a16="http://schemas.microsoft.com/office/drawing/2014/main" id="{3DC60E8E-FFB0-A478-C313-703A32DD39C7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" name="Graphic 60" descr="Folder with solid fill">
                <a:extLst>
                  <a:ext uri="{FF2B5EF4-FFF2-40B4-BE49-F238E27FC236}">
                    <a16:creationId xmlns:a16="http://schemas.microsoft.com/office/drawing/2014/main" id="{D06B110C-4180-DD52-934B-88FE06D73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7" name="TextBox 2047">
              <a:extLst>
                <a:ext uri="{FF2B5EF4-FFF2-40B4-BE49-F238E27FC236}">
                  <a16:creationId xmlns:a16="http://schemas.microsoft.com/office/drawing/2014/main" id="{49A42A51-3D9E-9B56-35F8-E0566784919E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1" name="Group 7">
            <a:extLst>
              <a:ext uri="{FF2B5EF4-FFF2-40B4-BE49-F238E27FC236}">
                <a16:creationId xmlns:a16="http://schemas.microsoft.com/office/drawing/2014/main" id="{09EF2920-5D32-F030-590B-3F405D45C669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3" name="Freeform 2048">
              <a:extLst>
                <a:ext uri="{FF2B5EF4-FFF2-40B4-BE49-F238E27FC236}">
                  <a16:creationId xmlns:a16="http://schemas.microsoft.com/office/drawing/2014/main" id="{1688F036-138D-E4CD-751F-2B21EC3C7E5C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4" name="TextBox 2055">
              <a:extLst>
                <a:ext uri="{FF2B5EF4-FFF2-40B4-BE49-F238E27FC236}">
                  <a16:creationId xmlns:a16="http://schemas.microsoft.com/office/drawing/2014/main" id="{30771036-293B-7D0E-1D8E-8CEF39EF51E8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5" name="Graphic 2" descr="Document with solid fill">
              <a:extLst>
                <a:ext uri="{FF2B5EF4-FFF2-40B4-BE49-F238E27FC236}">
                  <a16:creationId xmlns:a16="http://schemas.microsoft.com/office/drawing/2014/main" id="{FCDE989D-1135-08ED-1BB3-15776BFD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6" name="Seta: Entalhada para a Direita 25">
            <a:extLst>
              <a:ext uri="{FF2B5EF4-FFF2-40B4-BE49-F238E27FC236}">
                <a16:creationId xmlns:a16="http://schemas.microsoft.com/office/drawing/2014/main" id="{31BCF114-9EB0-3D3C-BE88-D1C364AC82A7}"/>
              </a:ext>
            </a:extLst>
          </p:cNvPr>
          <p:cNvSpPr/>
          <p:nvPr/>
        </p:nvSpPr>
        <p:spPr>
          <a:xfrm rot="5400000">
            <a:off x="8778734" y="1007425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37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A25340A-597A-4268-11EA-712606939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79465"/>
            <a:ext cx="7772400" cy="34266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4C04AF-5A07-4F13-414B-0B8C349FD14E}"/>
              </a:ext>
            </a:extLst>
          </p:cNvPr>
          <p:cNvSpPr/>
          <p:nvPr/>
        </p:nvSpPr>
        <p:spPr>
          <a:xfrm>
            <a:off x="8569465" y="3196354"/>
            <a:ext cx="760652" cy="145657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2084">
            <a:extLst>
              <a:ext uri="{FF2B5EF4-FFF2-40B4-BE49-F238E27FC236}">
                <a16:creationId xmlns:a16="http://schemas.microsoft.com/office/drawing/2014/main" id="{156A3DE0-34D5-4CF2-B2DA-99AB0F61E7DB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2" name="TextBox 2086">
            <a:extLst>
              <a:ext uri="{FF2B5EF4-FFF2-40B4-BE49-F238E27FC236}">
                <a16:creationId xmlns:a16="http://schemas.microsoft.com/office/drawing/2014/main" id="{AE1492C5-AE67-3F17-CBBC-6A4410398A09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4" name="Group 2064">
            <a:extLst>
              <a:ext uri="{FF2B5EF4-FFF2-40B4-BE49-F238E27FC236}">
                <a16:creationId xmlns:a16="http://schemas.microsoft.com/office/drawing/2014/main" id="{4BE20ED6-A47C-AB8B-CC6C-BE0B17500DF1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5" name="Group 62">
              <a:extLst>
                <a:ext uri="{FF2B5EF4-FFF2-40B4-BE49-F238E27FC236}">
                  <a16:creationId xmlns:a16="http://schemas.microsoft.com/office/drawing/2014/main" id="{F98E13CD-1A7C-8A33-4082-3AADFD6D6BEA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7" name="Freeform 55">
                <a:extLst>
                  <a:ext uri="{FF2B5EF4-FFF2-40B4-BE49-F238E27FC236}">
                    <a16:creationId xmlns:a16="http://schemas.microsoft.com/office/drawing/2014/main" id="{5745F13C-06C5-4B8D-673D-33B96B1D8D2B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9" name="Graphic 60" descr="Folder with solid fill">
                <a:extLst>
                  <a:ext uri="{FF2B5EF4-FFF2-40B4-BE49-F238E27FC236}">
                    <a16:creationId xmlns:a16="http://schemas.microsoft.com/office/drawing/2014/main" id="{94F5A041-24FD-BB39-D622-DA019C66A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6" name="TextBox 2047">
              <a:extLst>
                <a:ext uri="{FF2B5EF4-FFF2-40B4-BE49-F238E27FC236}">
                  <a16:creationId xmlns:a16="http://schemas.microsoft.com/office/drawing/2014/main" id="{FD89F4BF-F314-FCDB-E11F-9A47835515A9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41186526-BA81-6DF9-332E-548A0632A994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1" name="Freeform 2048">
              <a:extLst>
                <a:ext uri="{FF2B5EF4-FFF2-40B4-BE49-F238E27FC236}">
                  <a16:creationId xmlns:a16="http://schemas.microsoft.com/office/drawing/2014/main" id="{C8B211C3-8FCB-C9CA-4CB2-D3D92245C14C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3" name="TextBox 2055">
              <a:extLst>
                <a:ext uri="{FF2B5EF4-FFF2-40B4-BE49-F238E27FC236}">
                  <a16:creationId xmlns:a16="http://schemas.microsoft.com/office/drawing/2014/main" id="{F803CA6F-A397-CF0A-4E08-B56F60398570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4" name="Graphic 2" descr="Document with solid fill">
              <a:extLst>
                <a:ext uri="{FF2B5EF4-FFF2-40B4-BE49-F238E27FC236}">
                  <a16:creationId xmlns:a16="http://schemas.microsoft.com/office/drawing/2014/main" id="{C42BC816-0EC3-6191-A09A-E7D5021AE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6" name="Seta: Entalhada para a Direita 25">
            <a:extLst>
              <a:ext uri="{FF2B5EF4-FFF2-40B4-BE49-F238E27FC236}">
                <a16:creationId xmlns:a16="http://schemas.microsoft.com/office/drawing/2014/main" id="{C7461951-CB12-EF03-CE1F-9C766CADD7CD}"/>
              </a:ext>
            </a:extLst>
          </p:cNvPr>
          <p:cNvSpPr/>
          <p:nvPr/>
        </p:nvSpPr>
        <p:spPr>
          <a:xfrm rot="5400000">
            <a:off x="6697547" y="1007426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97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AA971-3318-9127-01CA-8057FDFC5D27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Alternativas tem surgido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9442DA-1A01-9035-89BD-A0F2E7496CFB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449885-8F29-3CA5-AA7A-B5DB35E2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08" y="1007806"/>
            <a:ext cx="5882224" cy="2637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830967-EE86-B1B8-61A7-B6F40DF7861C}"/>
              </a:ext>
            </a:extLst>
          </p:cNvPr>
          <p:cNvSpPr txBox="1"/>
          <p:nvPr/>
        </p:nvSpPr>
        <p:spPr>
          <a:xfrm>
            <a:off x="395735" y="369023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www.trendmicro.com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en_us</a:t>
            </a:r>
            <a:r>
              <a:rPr lang="en-US" sz="1100" dirty="0">
                <a:hlinkClick r:id="rId3"/>
              </a:rPr>
              <a:t>/research/24/c/cve-2024-21412--</a:t>
            </a:r>
            <a:r>
              <a:rPr lang="en-US" sz="1100" dirty="0" err="1">
                <a:hlinkClick r:id="rId3"/>
              </a:rPr>
              <a:t>darkgate</a:t>
            </a:r>
            <a:r>
              <a:rPr lang="en-US" sz="1100" dirty="0">
                <a:hlinkClick r:id="rId3"/>
              </a:rPr>
              <a:t>-operators-exploit-</a:t>
            </a:r>
            <a:r>
              <a:rPr lang="en-US" sz="1100" dirty="0" err="1">
                <a:hlinkClick r:id="rId3"/>
              </a:rPr>
              <a:t>microsoft</a:t>
            </a:r>
            <a:r>
              <a:rPr lang="en-US" sz="1100" dirty="0">
                <a:hlinkClick r:id="rId3"/>
              </a:rPr>
              <a:t>-windows-</a:t>
            </a:r>
            <a:r>
              <a:rPr lang="en-US" sz="1100" dirty="0" err="1">
                <a:hlinkClick r:id="rId3"/>
              </a:rPr>
              <a:t>sma.html</a:t>
            </a:r>
            <a:endParaRPr lang="en-B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77E485-3899-7160-3B3F-73955C5A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936" y="1007806"/>
            <a:ext cx="4726855" cy="281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25546C-D3D1-3FB1-A7DD-E95BDCD4AD86}"/>
              </a:ext>
            </a:extLst>
          </p:cNvPr>
          <p:cNvSpPr txBox="1"/>
          <p:nvPr/>
        </p:nvSpPr>
        <p:spPr>
          <a:xfrm>
            <a:off x="6993924" y="567516"/>
            <a:ext cx="51980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100" dirty="0">
                <a:hlinkClick r:id="rId5"/>
              </a:rPr>
              <a:t>https://research.checkpoint.com/2024/new-bugsleep-backdoor-deployed-in-recent-muddywater-campaigns/</a:t>
            </a:r>
            <a:endParaRPr lang="en-B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1991D-15D6-3772-AEF0-F8BC5A0AE15D}"/>
              </a:ext>
            </a:extLst>
          </p:cNvPr>
          <p:cNvSpPr txBox="1"/>
          <p:nvPr/>
        </p:nvSpPr>
        <p:spPr>
          <a:xfrm>
            <a:off x="8143281" y="6049363"/>
            <a:ext cx="39376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</a:t>
            </a:r>
            <a:r>
              <a:rPr lang="en-US" sz="1100" dirty="0" err="1">
                <a:hlinkClick r:id="rId6"/>
              </a:rPr>
              <a:t>thehackernews.com</a:t>
            </a:r>
            <a:r>
              <a:rPr lang="en-US" sz="1100" dirty="0">
                <a:hlinkClick r:id="rId6"/>
              </a:rPr>
              <a:t>/2024/07/china-linked-apt17-targets-italian.html</a:t>
            </a:r>
            <a:endParaRPr lang="en-BR" sz="1100" dirty="0"/>
          </a:p>
        </p:txBody>
      </p:sp>
      <p:pic>
        <p:nvPicPr>
          <p:cNvPr id="4" name="Picture 2" descr="RAT Malware">
            <a:extLst>
              <a:ext uri="{FF2B5EF4-FFF2-40B4-BE49-F238E27FC236}">
                <a16:creationId xmlns:a16="http://schemas.microsoft.com/office/drawing/2014/main" id="{2E95C28B-3609-3799-94E2-EC5521F5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50" y="4121122"/>
            <a:ext cx="4947588" cy="25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0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Visual Studio Tools for Office (.</a:t>
            </a:r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vsto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8641E65A-ABD1-C88B-835D-5AAA95690EBA}"/>
              </a:ext>
            </a:extLst>
          </p:cNvPr>
          <p:cNvGrpSpPr/>
          <p:nvPr/>
        </p:nvGrpSpPr>
        <p:grpSpPr>
          <a:xfrm>
            <a:off x="4425094" y="1432368"/>
            <a:ext cx="961359" cy="1212846"/>
            <a:chOff x="4456092" y="1432368"/>
            <a:chExt cx="961359" cy="121284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85C9DFB-4DBC-5FF2-A4AD-3B5AB350B152}"/>
                </a:ext>
              </a:extLst>
            </p:cNvPr>
            <p:cNvGrpSpPr/>
            <p:nvPr/>
          </p:nvGrpSpPr>
          <p:grpSpPr>
            <a:xfrm>
              <a:off x="4677280" y="1432368"/>
              <a:ext cx="518984" cy="510746"/>
              <a:chOff x="4677280" y="1432368"/>
              <a:chExt cx="518984" cy="5107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C8B2343-0F1C-1C0B-D986-56AF068357B9}"/>
                  </a:ext>
                </a:extLst>
              </p:cNvPr>
              <p:cNvSpPr/>
              <p:nvPr/>
            </p:nvSpPr>
            <p:spPr>
              <a:xfrm>
                <a:off x="4677280" y="1432368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2" name="Graphic 21" descr="Web design with solid fill">
                <a:extLst>
                  <a:ext uri="{FF2B5EF4-FFF2-40B4-BE49-F238E27FC236}">
                    <a16:creationId xmlns:a16="http://schemas.microsoft.com/office/drawing/2014/main" id="{03720696-60E7-C88F-8BA9-9AE22BC0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77960" y="1523150"/>
                <a:ext cx="329182" cy="3291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5D2A5-8062-597F-0E54-448D26286A14}"/>
                </a:ext>
              </a:extLst>
            </p:cNvPr>
            <p:cNvSpPr txBox="1"/>
            <p:nvPr/>
          </p:nvSpPr>
          <p:spPr>
            <a:xfrm>
              <a:off x="4456092" y="2121994"/>
              <a:ext cx="961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Botão de Download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6FCB00C-39BB-EFAA-EB0E-FFB1500E1FD0}"/>
              </a:ext>
            </a:extLst>
          </p:cNvPr>
          <p:cNvGrpSpPr/>
          <p:nvPr/>
        </p:nvGrpSpPr>
        <p:grpSpPr>
          <a:xfrm>
            <a:off x="2400684" y="1432368"/>
            <a:ext cx="1020528" cy="1212846"/>
            <a:chOff x="2400684" y="1432368"/>
            <a:chExt cx="1020528" cy="1212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C26242-2E8C-F768-021E-CDCF69582073}"/>
                </a:ext>
              </a:extLst>
            </p:cNvPr>
            <p:cNvGrpSpPr/>
            <p:nvPr/>
          </p:nvGrpSpPr>
          <p:grpSpPr>
            <a:xfrm>
              <a:off x="2651457" y="1432368"/>
              <a:ext cx="518984" cy="510746"/>
              <a:chOff x="1482812" y="1458097"/>
              <a:chExt cx="518984" cy="51074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A6BBAA7-9DAC-8F53-B12D-6AC4D8CC254D}"/>
                  </a:ext>
                </a:extLst>
              </p:cNvPr>
              <p:cNvSpPr/>
              <p:nvPr/>
            </p:nvSpPr>
            <p:spPr>
              <a:xfrm>
                <a:off x="1482812" y="145809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9" name="Graphic 8" descr="Envelope with solid fill">
                <a:extLst>
                  <a:ext uri="{FF2B5EF4-FFF2-40B4-BE49-F238E27FC236}">
                    <a16:creationId xmlns:a16="http://schemas.microsoft.com/office/drawing/2014/main" id="{3193E41D-2B54-C67B-504B-D23A1277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83492" y="1554658"/>
                <a:ext cx="317623" cy="31762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631212-9AB1-F179-371A-C7E553CEF8C2}"/>
                </a:ext>
              </a:extLst>
            </p:cNvPr>
            <p:cNvSpPr txBox="1"/>
            <p:nvPr/>
          </p:nvSpPr>
          <p:spPr>
            <a:xfrm>
              <a:off x="2400684" y="2121994"/>
              <a:ext cx="1020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Imagem com link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D522A25-12E3-6E3C-14EF-4E65BFF60B1B}"/>
              </a:ext>
            </a:extLst>
          </p:cNvPr>
          <p:cNvGrpSpPr/>
          <p:nvPr/>
        </p:nvGrpSpPr>
        <p:grpSpPr>
          <a:xfrm>
            <a:off x="10542834" y="1432368"/>
            <a:ext cx="1124206" cy="1111404"/>
            <a:chOff x="9705436" y="1432367"/>
            <a:chExt cx="1124206" cy="1111404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6055939E-43A2-58DC-2B80-A35FE9ED221B}"/>
                </a:ext>
              </a:extLst>
            </p:cNvPr>
            <p:cNvGrpSpPr/>
            <p:nvPr/>
          </p:nvGrpSpPr>
          <p:grpSpPr>
            <a:xfrm>
              <a:off x="10011447" y="1432367"/>
              <a:ext cx="518984" cy="510746"/>
              <a:chOff x="10011447" y="1432367"/>
              <a:chExt cx="518984" cy="510746"/>
            </a:xfrm>
          </p:grpSpPr>
          <p:sp>
            <p:nvSpPr>
              <p:cNvPr id="2057" name="Freeform 2056">
                <a:extLst>
                  <a:ext uri="{FF2B5EF4-FFF2-40B4-BE49-F238E27FC236}">
                    <a16:creationId xmlns:a16="http://schemas.microsoft.com/office/drawing/2014/main" id="{CA6C8F03-A211-6CDB-C1E0-C412BE0935CD}"/>
                  </a:ext>
                </a:extLst>
              </p:cNvPr>
              <p:cNvSpPr/>
              <p:nvPr/>
            </p:nvSpPr>
            <p:spPr>
              <a:xfrm>
                <a:off x="10011447" y="143236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94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2060" name="Graphic 2059" descr="Bug with solid fill">
                <a:extLst>
                  <a:ext uri="{FF2B5EF4-FFF2-40B4-BE49-F238E27FC236}">
                    <a16:creationId xmlns:a16="http://schemas.microsoft.com/office/drawing/2014/main" id="{157A6566-A2DE-B971-BE8D-7469639C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0544" y="1536524"/>
                <a:ext cx="293991" cy="293991"/>
              </a:xfrm>
              <a:prstGeom prst="rect">
                <a:avLst/>
              </a:prstGeom>
            </p:spPr>
          </p:pic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39B9006-6F20-E2DF-25BD-8900AD2C5227}"/>
                </a:ext>
              </a:extLst>
            </p:cNvPr>
            <p:cNvSpPr txBox="1"/>
            <p:nvPr/>
          </p:nvSpPr>
          <p:spPr>
            <a:xfrm>
              <a:off x="9705436" y="2235994"/>
              <a:ext cx="11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M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alware.exe</a:t>
              </a:r>
            </a:p>
          </p:txBody>
        </p:sp>
      </p:grp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888CFA81-78BF-DA53-ADE5-C2B5630C20F9}"/>
              </a:ext>
            </a:extLst>
          </p:cNvPr>
          <p:cNvCxnSpPr>
            <a:endCxn id="7" idx="8"/>
          </p:cNvCxnSpPr>
          <p:nvPr/>
        </p:nvCxnSpPr>
        <p:spPr>
          <a:xfrm flipV="1">
            <a:off x="1663603" y="1687741"/>
            <a:ext cx="987854" cy="1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910D67C0-1407-8685-2FD1-13BF05EA72B1}"/>
              </a:ext>
            </a:extLst>
          </p:cNvPr>
          <p:cNvCxnSpPr>
            <a:cxnSpLocks/>
            <a:stCxn id="7" idx="6"/>
            <a:endCxn id="18" idx="8"/>
          </p:cNvCxnSpPr>
          <p:nvPr/>
        </p:nvCxnSpPr>
        <p:spPr>
          <a:xfrm>
            <a:off x="3170441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20CC5716-9B82-1884-EF6E-0EB0A3B977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65266" y="1687741"/>
            <a:ext cx="1475841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5304BD1E-236E-550C-CA3C-F5817B4C630D}"/>
              </a:ext>
            </a:extLst>
          </p:cNvPr>
          <p:cNvCxnSpPr>
            <a:cxnSpLocks/>
          </p:cNvCxnSpPr>
          <p:nvPr/>
        </p:nvCxnSpPr>
        <p:spPr>
          <a:xfrm>
            <a:off x="7160091" y="1687741"/>
            <a:ext cx="155147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F9CF1EB6-8506-A265-A526-A21659977056}"/>
              </a:ext>
            </a:extLst>
          </p:cNvPr>
          <p:cNvCxnSpPr>
            <a:cxnSpLocks/>
            <a:endCxn id="2057" idx="8"/>
          </p:cNvCxnSpPr>
          <p:nvPr/>
        </p:nvCxnSpPr>
        <p:spPr>
          <a:xfrm>
            <a:off x="9230551" y="1687741"/>
            <a:ext cx="1618294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98B1954-16C5-B4BB-B755-9C413463682B}"/>
              </a:ext>
            </a:extLst>
          </p:cNvPr>
          <p:cNvSpPr txBox="1"/>
          <p:nvPr/>
        </p:nvSpPr>
        <p:spPr>
          <a:xfrm>
            <a:off x="1932074" y="1399930"/>
            <a:ext cx="51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Envia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206DE1D9-1DF7-A139-A434-040107B19C0B}"/>
              </a:ext>
            </a:extLst>
          </p:cNvPr>
          <p:cNvSpPr txBox="1"/>
          <p:nvPr/>
        </p:nvSpPr>
        <p:spPr>
          <a:xfrm>
            <a:off x="5426791" y="1398025"/>
            <a:ext cx="8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Download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84DE2511-9C63-94A0-899B-EB8E122A9FA9}"/>
              </a:ext>
            </a:extLst>
          </p:cNvPr>
          <p:cNvSpPr txBox="1"/>
          <p:nvPr/>
        </p:nvSpPr>
        <p:spPr>
          <a:xfrm>
            <a:off x="9267978" y="1405247"/>
            <a:ext cx="14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Instala e Executa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" name="Picture 2" descr="Hacker icon - Download on Iconfinder on Iconfinder">
            <a:extLst>
              <a:ext uri="{FF2B5EF4-FFF2-40B4-BE49-F238E27FC236}">
                <a16:creationId xmlns:a16="http://schemas.microsoft.com/office/drawing/2014/main" id="{C7438D1F-E46C-0F5C-F244-4AFB6AB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2" y="895184"/>
            <a:ext cx="1334531" cy="1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id="{00500A0B-216B-AF82-9300-9166E79A6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24" y="2735671"/>
            <a:ext cx="8727348" cy="1080529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286D7C-5296-ED40-5A31-4CDFBA4A0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983847"/>
            <a:ext cx="7772400" cy="2599024"/>
          </a:xfrm>
          <a:prstGeom prst="rect">
            <a:avLst/>
          </a:prstGeom>
        </p:spPr>
      </p:pic>
      <p:sp>
        <p:nvSpPr>
          <p:cNvPr id="10" name="TextBox 2084">
            <a:extLst>
              <a:ext uri="{FF2B5EF4-FFF2-40B4-BE49-F238E27FC236}">
                <a16:creationId xmlns:a16="http://schemas.microsoft.com/office/drawing/2014/main" id="{F17F7DEA-9C3B-6CFC-32F3-CECFD546A0E6}"/>
              </a:ext>
            </a:extLst>
          </p:cNvPr>
          <p:cNvSpPr txBox="1"/>
          <p:nvPr/>
        </p:nvSpPr>
        <p:spPr>
          <a:xfrm>
            <a:off x="3370840" y="1401900"/>
            <a:ext cx="978737" cy="28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Redireciona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1" name="TextBox 2086">
            <a:extLst>
              <a:ext uri="{FF2B5EF4-FFF2-40B4-BE49-F238E27FC236}">
                <a16:creationId xmlns:a16="http://schemas.microsoft.com/office/drawing/2014/main" id="{44F68116-DEF0-C883-10FF-244B573FEF95}"/>
              </a:ext>
            </a:extLst>
          </p:cNvPr>
          <p:cNvSpPr txBox="1"/>
          <p:nvPr/>
        </p:nvSpPr>
        <p:spPr>
          <a:xfrm>
            <a:off x="7325310" y="1405248"/>
            <a:ext cx="1039051" cy="27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Descompacta</a:t>
            </a: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grpSp>
        <p:nvGrpSpPr>
          <p:cNvPr id="13" name="Group 2064">
            <a:extLst>
              <a:ext uri="{FF2B5EF4-FFF2-40B4-BE49-F238E27FC236}">
                <a16:creationId xmlns:a16="http://schemas.microsoft.com/office/drawing/2014/main" id="{DD6EE35F-E25E-EC0A-9F62-E99D727EC436}"/>
              </a:ext>
            </a:extLst>
          </p:cNvPr>
          <p:cNvGrpSpPr/>
          <p:nvPr/>
        </p:nvGrpSpPr>
        <p:grpSpPr>
          <a:xfrm>
            <a:off x="6286657" y="1432368"/>
            <a:ext cx="1124206" cy="1105124"/>
            <a:chOff x="6089161" y="1432368"/>
            <a:chExt cx="1124206" cy="1105124"/>
          </a:xfrm>
        </p:grpSpPr>
        <p:grpSp>
          <p:nvGrpSpPr>
            <p:cNvPr id="15" name="Group 62">
              <a:extLst>
                <a:ext uri="{FF2B5EF4-FFF2-40B4-BE49-F238E27FC236}">
                  <a16:creationId xmlns:a16="http://schemas.microsoft.com/office/drawing/2014/main" id="{662D87C8-A93E-1D22-1CA0-43C6359C4EDA}"/>
                </a:ext>
              </a:extLst>
            </p:cNvPr>
            <p:cNvGrpSpPr/>
            <p:nvPr/>
          </p:nvGrpSpPr>
          <p:grpSpPr>
            <a:xfrm>
              <a:off x="6443611" y="1432368"/>
              <a:ext cx="518984" cy="510746"/>
              <a:chOff x="6963280" y="3173627"/>
              <a:chExt cx="518984" cy="510746"/>
            </a:xfrm>
          </p:grpSpPr>
          <p:sp>
            <p:nvSpPr>
              <p:cNvPr id="17" name="Freeform 55">
                <a:extLst>
                  <a:ext uri="{FF2B5EF4-FFF2-40B4-BE49-F238E27FC236}">
                    <a16:creationId xmlns:a16="http://schemas.microsoft.com/office/drawing/2014/main" id="{5486EB62-77F5-76E7-29A2-D7006D3AE033}"/>
                  </a:ext>
                </a:extLst>
              </p:cNvPr>
              <p:cNvSpPr/>
              <p:nvPr/>
            </p:nvSpPr>
            <p:spPr>
              <a:xfrm>
                <a:off x="6963280" y="3173627"/>
                <a:ext cx="518984" cy="510746"/>
              </a:xfrm>
              <a:custGeom>
                <a:avLst/>
                <a:gdLst>
                  <a:gd name="connsiteX0" fmla="*/ 259492 w 518984"/>
                  <a:gd name="connsiteY0" fmla="*/ 76200 h 510746"/>
                  <a:gd name="connsiteX1" fmla="*/ 76200 w 518984"/>
                  <a:gd name="connsiteY1" fmla="*/ 255373 h 510746"/>
                  <a:gd name="connsiteX2" fmla="*/ 259492 w 518984"/>
                  <a:gd name="connsiteY2" fmla="*/ 434546 h 510746"/>
                  <a:gd name="connsiteX3" fmla="*/ 442784 w 518984"/>
                  <a:gd name="connsiteY3" fmla="*/ 255373 h 510746"/>
                  <a:gd name="connsiteX4" fmla="*/ 259492 w 518984"/>
                  <a:gd name="connsiteY4" fmla="*/ 76200 h 510746"/>
                  <a:gd name="connsiteX5" fmla="*/ 259492 w 518984"/>
                  <a:gd name="connsiteY5" fmla="*/ 0 h 510746"/>
                  <a:gd name="connsiteX6" fmla="*/ 518984 w 518984"/>
                  <a:gd name="connsiteY6" fmla="*/ 255373 h 510746"/>
                  <a:gd name="connsiteX7" fmla="*/ 259492 w 518984"/>
                  <a:gd name="connsiteY7" fmla="*/ 510746 h 510746"/>
                  <a:gd name="connsiteX8" fmla="*/ 0 w 518984"/>
                  <a:gd name="connsiteY8" fmla="*/ 255373 h 510746"/>
                  <a:gd name="connsiteX9" fmla="*/ 259492 w 518984"/>
                  <a:gd name="connsiteY9" fmla="*/ 0 h 5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984" h="510746">
                    <a:moveTo>
                      <a:pt x="259492" y="76200"/>
                    </a:moveTo>
                    <a:cubicBezTo>
                      <a:pt x="158263" y="76200"/>
                      <a:pt x="76200" y="156418"/>
                      <a:pt x="76200" y="255373"/>
                    </a:cubicBezTo>
                    <a:cubicBezTo>
                      <a:pt x="76200" y="354328"/>
                      <a:pt x="158263" y="434546"/>
                      <a:pt x="259492" y="434546"/>
                    </a:cubicBezTo>
                    <a:cubicBezTo>
                      <a:pt x="360721" y="434546"/>
                      <a:pt x="442784" y="354328"/>
                      <a:pt x="442784" y="255373"/>
                    </a:cubicBezTo>
                    <a:cubicBezTo>
                      <a:pt x="442784" y="156418"/>
                      <a:pt x="360721" y="76200"/>
                      <a:pt x="259492" y="76200"/>
                    </a:cubicBezTo>
                    <a:close/>
                    <a:moveTo>
                      <a:pt x="259492" y="0"/>
                    </a:moveTo>
                    <a:cubicBezTo>
                      <a:pt x="402805" y="0"/>
                      <a:pt x="518984" y="114334"/>
                      <a:pt x="518984" y="255373"/>
                    </a:cubicBezTo>
                    <a:cubicBezTo>
                      <a:pt x="518984" y="396412"/>
                      <a:pt x="402805" y="510746"/>
                      <a:pt x="259492" y="510746"/>
                    </a:cubicBezTo>
                    <a:cubicBezTo>
                      <a:pt x="116179" y="510746"/>
                      <a:pt x="0" y="396412"/>
                      <a:pt x="0" y="255373"/>
                    </a:cubicBezTo>
                    <a:cubicBezTo>
                      <a:pt x="0" y="114334"/>
                      <a:pt x="116179" y="0"/>
                      <a:pt x="259492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BR"/>
              </a:p>
            </p:txBody>
          </p:sp>
          <p:pic>
            <p:nvPicPr>
              <p:cNvPr id="19" name="Graphic 60" descr="Folder with solid fill">
                <a:extLst>
                  <a:ext uri="{FF2B5EF4-FFF2-40B4-BE49-F238E27FC236}">
                    <a16:creationId xmlns:a16="http://schemas.microsoft.com/office/drawing/2014/main" id="{39FE411F-83A9-2BC6-7BD3-58E31DE9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53234" y="3259462"/>
                <a:ext cx="339076" cy="339076"/>
              </a:xfrm>
              <a:prstGeom prst="rect">
                <a:avLst/>
              </a:prstGeom>
            </p:spPr>
          </p:pic>
        </p:grpSp>
        <p:sp>
          <p:nvSpPr>
            <p:cNvPr id="16" name="TextBox 2047">
              <a:extLst>
                <a:ext uri="{FF2B5EF4-FFF2-40B4-BE49-F238E27FC236}">
                  <a16:creationId xmlns:a16="http://schemas.microsoft.com/office/drawing/2014/main" id="{A87803C5-FC21-51AF-3B18-B1EE9992CE5F}"/>
                </a:ext>
              </a:extLst>
            </p:cNvPr>
            <p:cNvSpPr txBox="1"/>
            <p:nvPr/>
          </p:nvSpPr>
          <p:spPr>
            <a:xfrm>
              <a:off x="6089161" y="2229716"/>
              <a:ext cx="1124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</a:t>
              </a:r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.zip</a:t>
              </a:r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771D90D1-C519-CA95-6AEA-B0221E7156E7}"/>
              </a:ext>
            </a:extLst>
          </p:cNvPr>
          <p:cNvGrpSpPr/>
          <p:nvPr/>
        </p:nvGrpSpPr>
        <p:grpSpPr>
          <a:xfrm>
            <a:off x="8311067" y="1432368"/>
            <a:ext cx="1227884" cy="1105124"/>
            <a:chOff x="8311067" y="1432368"/>
            <a:chExt cx="1227884" cy="1105124"/>
          </a:xfrm>
        </p:grpSpPr>
        <p:sp>
          <p:nvSpPr>
            <p:cNvPr id="21" name="Freeform 2048">
              <a:extLst>
                <a:ext uri="{FF2B5EF4-FFF2-40B4-BE49-F238E27FC236}">
                  <a16:creationId xmlns:a16="http://schemas.microsoft.com/office/drawing/2014/main" id="{B2A9DEFC-C4BA-B71E-6ADD-048E50898EB0}"/>
                </a:ext>
              </a:extLst>
            </p:cNvPr>
            <p:cNvSpPr/>
            <p:nvPr/>
          </p:nvSpPr>
          <p:spPr>
            <a:xfrm>
              <a:off x="8711567" y="143236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sp>
          <p:nvSpPr>
            <p:cNvPr id="23" name="TextBox 2055">
              <a:extLst>
                <a:ext uri="{FF2B5EF4-FFF2-40B4-BE49-F238E27FC236}">
                  <a16:creationId xmlns:a16="http://schemas.microsoft.com/office/drawing/2014/main" id="{D8D38A90-0E00-DB0B-9995-544CE4F0256A}"/>
                </a:ext>
              </a:extLst>
            </p:cNvPr>
            <p:cNvSpPr txBox="1"/>
            <p:nvPr/>
          </p:nvSpPr>
          <p:spPr>
            <a:xfrm>
              <a:off x="8311067" y="2229716"/>
              <a:ext cx="12278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400" dirty="0">
                  <a:solidFill>
                    <a:schemeClr val="bg1"/>
                  </a:solidFill>
                  <a:latin typeface="Avenir Next Condensed" panose="020B0506020202020204" pitchFamily="34" charset="0"/>
                </a:rPr>
                <a:t>Curriculo.docx</a:t>
              </a:r>
            </a:p>
          </p:txBody>
        </p:sp>
        <p:pic>
          <p:nvPicPr>
            <p:cNvPr id="24" name="Graphic 2" descr="Document with solid fill">
              <a:extLst>
                <a:ext uri="{FF2B5EF4-FFF2-40B4-BE49-F238E27FC236}">
                  <a16:creationId xmlns:a16="http://schemas.microsoft.com/office/drawing/2014/main" id="{CD5AF246-591F-0342-AC51-03E29AFDB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15855" y="1528929"/>
              <a:ext cx="310408" cy="310408"/>
            </a:xfrm>
            <a:prstGeom prst="rect">
              <a:avLst/>
            </a:prstGeom>
          </p:spPr>
        </p:pic>
      </p:grpSp>
      <p:sp>
        <p:nvSpPr>
          <p:cNvPr id="26" name="Seta: Entalhada para a Direita 25">
            <a:extLst>
              <a:ext uri="{FF2B5EF4-FFF2-40B4-BE49-F238E27FC236}">
                <a16:creationId xmlns:a16="http://schemas.microsoft.com/office/drawing/2014/main" id="{1CC96AFF-B4BF-C403-65AB-742FF66FBE84}"/>
              </a:ext>
            </a:extLst>
          </p:cNvPr>
          <p:cNvSpPr/>
          <p:nvPr/>
        </p:nvSpPr>
        <p:spPr>
          <a:xfrm rot="5400000">
            <a:off x="4725007" y="1007426"/>
            <a:ext cx="384650" cy="317623"/>
          </a:xfrm>
          <a:prstGeom prst="notchedRightArrow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4685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eamワークショップ::ASCII Skull Art Wallpaper">
            <a:extLst>
              <a:ext uri="{FF2B5EF4-FFF2-40B4-BE49-F238E27FC236}">
                <a16:creationId xmlns:a16="http://schemas.microsoft.com/office/drawing/2014/main" id="{C206E582-8A49-ED6A-E525-27C14828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0" t="-1" r="28710" b="20"/>
          <a:stretch/>
        </p:blipFill>
        <p:spPr bwMode="auto">
          <a:xfrm>
            <a:off x="0" y="0"/>
            <a:ext cx="4754881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5897DF-B14F-955C-A5E0-BB2D61D378E7}"/>
              </a:ext>
            </a:extLst>
          </p:cNvPr>
          <p:cNvSpPr txBox="1"/>
          <p:nvPr/>
        </p:nvSpPr>
        <p:spPr>
          <a:xfrm>
            <a:off x="5443614" y="3111275"/>
            <a:ext cx="6010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800" b="1" dirty="0">
                <a:solidFill>
                  <a:schemeClr val="bg1"/>
                </a:solidFill>
                <a:latin typeface="Bahnschrift" panose="020B0502040204020203" pitchFamily="34" charset="0"/>
                <a:ea typeface="Geneva" panose="020B0503030404040204" pitchFamily="34" charset="0"/>
                <a:cs typeface="Californian FB" panose="020F0502020204030204" pitchFamily="34" charset="0"/>
              </a:rPr>
              <a:t>CONSIDERAÇÕES FINAIS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F49795-EBE1-3490-9456-8E2031CD56D0}"/>
              </a:ext>
            </a:extLst>
          </p:cNvPr>
          <p:cNvSpPr/>
          <p:nvPr/>
        </p:nvSpPr>
        <p:spPr>
          <a:xfrm>
            <a:off x="5183794" y="2725069"/>
            <a:ext cx="6530151" cy="2071561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DDC2D4-457E-E320-38A7-8EA263DFEC3A}"/>
              </a:ext>
            </a:extLst>
          </p:cNvPr>
          <p:cNvSpPr/>
          <p:nvPr/>
        </p:nvSpPr>
        <p:spPr>
          <a:xfrm>
            <a:off x="5047869" y="2860325"/>
            <a:ext cx="6530151" cy="2071561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84194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  <a:latin typeface="Bahnschrift" panose="020B0502040204020203" pitchFamily="34" charset="0"/>
              </a:rPr>
              <a:t>Outras Técnicas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9DE6F8-C1A2-C438-6867-388B2F25627B}"/>
              </a:ext>
            </a:extLst>
          </p:cNvPr>
          <p:cNvSpPr txBox="1"/>
          <p:nvPr/>
        </p:nvSpPr>
        <p:spPr>
          <a:xfrm>
            <a:off x="5828934" y="591384"/>
            <a:ext cx="576966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Bring Your Own Reputation (BYOR)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3"/>
              </a:rPr>
              <a:t>https://blogs.pivotsec.in/blogs/red-teams-byor-technique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 algn="l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Extensões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pouco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conhecidas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4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  <a:hlinkClick r:id="rId4"/>
              </a:rPr>
              <a:t>filesec.io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 algn="l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Compiled HTML Help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5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  <a:hlinkClick r:id="rId5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5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  <a:hlinkClick r:id="rId5"/>
              </a:rPr>
              <a:t>samratashok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5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  <a:hlinkClick r:id="rId5"/>
              </a:rPr>
              <a:t>nishang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5"/>
              </a:rPr>
              <a:t>/blob/master/Client/Out-CHM.ps1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 algn="l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Dlls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side loading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6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  <a:hlinkClick r:id="rId6"/>
              </a:rPr>
              <a:t>www.securityjoes.com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6"/>
              </a:rPr>
              <a:t>/post/hide-and-seek-in-windows-closet-unmasking-the-winsxs-hijacking-hideout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 algn="l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AppDomainManager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7"/>
              </a:rPr>
              <a:t>https://learn.microsoft.com/en-us/dotnet/api/system.appdomainmanager?view=netframework-4.8.1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Windows Installer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  <a:hlinkClick r:id="rId8"/>
              </a:rPr>
              <a:t>https://mgeeky.tech/category/red-team/initial-access/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Iexpress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>
                <a:hlinkClick r:id="rId9"/>
              </a:rPr>
              <a:t>Self-Extracting Executables for Hackers (youtube.com)</a:t>
            </a: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11266" name="Picture 2" descr="Gif Animated Hacking Photoshop Action :: Behance">
            <a:extLst>
              <a:ext uri="{FF2B5EF4-FFF2-40B4-BE49-F238E27FC236}">
                <a16:creationId xmlns:a16="http://schemas.microsoft.com/office/drawing/2014/main" id="{1AC5C2D3-8AEE-B511-3614-A9FE2D3D3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5" y="1164410"/>
            <a:ext cx="4980095" cy="28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248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972DD-8988-93C7-F0EE-CB6809DBD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eamワークショップ::ASCII Skull Art Wallpaper">
            <a:extLst>
              <a:ext uri="{FF2B5EF4-FFF2-40B4-BE49-F238E27FC236}">
                <a16:creationId xmlns:a16="http://schemas.microsoft.com/office/drawing/2014/main" id="{16CBB8F7-3004-50EB-926E-22BCAAC97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0" t="-1" r="28710" b="20"/>
          <a:stretch/>
        </p:blipFill>
        <p:spPr bwMode="auto">
          <a:xfrm>
            <a:off x="0" y="0"/>
            <a:ext cx="4754881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CC1F5-2814-6CFE-6B48-9586B613EF1A}"/>
              </a:ext>
            </a:extLst>
          </p:cNvPr>
          <p:cNvSpPr txBox="1"/>
          <p:nvPr/>
        </p:nvSpPr>
        <p:spPr>
          <a:xfrm>
            <a:off x="5443614" y="3345350"/>
            <a:ext cx="6010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Bahnschrift" panose="020B0502040204020203" pitchFamily="34" charset="0"/>
                <a:ea typeface="Geneva" panose="020B0503030404040204" pitchFamily="34" charset="0"/>
                <a:cs typeface="Californian FB" panose="020F0502020204030204" pitchFamily="34" charset="0"/>
              </a:rPr>
              <a:t>Dúvidas</a:t>
            </a:r>
            <a:endParaRPr lang="en-BR" sz="4800" b="1" dirty="0">
              <a:solidFill>
                <a:schemeClr val="bg1"/>
              </a:solidFill>
              <a:latin typeface="Bahnschrift" panose="020B0502040204020203" pitchFamily="34" charset="0"/>
              <a:ea typeface="Geneva" panose="020B0503030404040204" pitchFamily="34" charset="0"/>
              <a:cs typeface="Californian FB" panose="020F050202020403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B87722-9827-4F32-E076-1BEA705FBD8A}"/>
              </a:ext>
            </a:extLst>
          </p:cNvPr>
          <p:cNvSpPr/>
          <p:nvPr/>
        </p:nvSpPr>
        <p:spPr>
          <a:xfrm>
            <a:off x="5183794" y="2725069"/>
            <a:ext cx="6530151" cy="2071561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7309D6-E56C-BEDD-990D-30A3EDC0F449}"/>
              </a:ext>
            </a:extLst>
          </p:cNvPr>
          <p:cNvSpPr/>
          <p:nvPr/>
        </p:nvSpPr>
        <p:spPr>
          <a:xfrm>
            <a:off x="5047869" y="2860325"/>
            <a:ext cx="6530151" cy="2071561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1200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18E5A4D-EC18-8BA3-736E-F8CFB4AAAD4D}"/>
              </a:ext>
            </a:extLst>
          </p:cNvPr>
          <p:cNvSpPr/>
          <p:nvPr/>
        </p:nvSpPr>
        <p:spPr>
          <a:xfrm>
            <a:off x="356029" y="4436162"/>
            <a:ext cx="4345423" cy="2071560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4" name="Picture 2" descr="Steamワークショップ::ASCII Skull Art Wallpaper">
            <a:extLst>
              <a:ext uri="{FF2B5EF4-FFF2-40B4-BE49-F238E27FC236}">
                <a16:creationId xmlns:a16="http://schemas.microsoft.com/office/drawing/2014/main" id="{C206E582-8A49-ED6A-E525-27C14828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213157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D wallpaper: ascii, black, Dark, guy, hackers, headphones, skulls, text |  Wallpaper Flare">
            <a:extLst>
              <a:ext uri="{FF2B5EF4-FFF2-40B4-BE49-F238E27FC236}">
                <a16:creationId xmlns:a16="http://schemas.microsoft.com/office/drawing/2014/main" id="{11D402DE-D4EE-95C4-C38D-9A6A506CA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0" t="22909" r="36980" b="20762"/>
          <a:stretch/>
        </p:blipFill>
        <p:spPr bwMode="auto">
          <a:xfrm>
            <a:off x="9362485" y="687631"/>
            <a:ext cx="1679927" cy="200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D91CB2-3C3E-1678-E796-770E8C3A990F}"/>
              </a:ext>
            </a:extLst>
          </p:cNvPr>
          <p:cNvSpPr/>
          <p:nvPr/>
        </p:nvSpPr>
        <p:spPr>
          <a:xfrm>
            <a:off x="140262" y="213158"/>
            <a:ext cx="11911476" cy="6431686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3E7B78-BC54-15F6-0F89-DEA672E69914}"/>
              </a:ext>
            </a:extLst>
          </p:cNvPr>
          <p:cNvSpPr/>
          <p:nvPr/>
        </p:nvSpPr>
        <p:spPr>
          <a:xfrm>
            <a:off x="496291" y="4288923"/>
            <a:ext cx="4345423" cy="2071561"/>
          </a:xfrm>
          <a:prstGeom prst="roundRect">
            <a:avLst>
              <a:gd name="adj" fmla="val 7653"/>
            </a:avLst>
          </a:prstGeom>
          <a:solidFill>
            <a:srgbClr val="16262C"/>
          </a:solidFill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0C35F-EE80-099F-96FD-DB4DB10F595F}"/>
              </a:ext>
            </a:extLst>
          </p:cNvPr>
          <p:cNvSpPr txBox="1"/>
          <p:nvPr/>
        </p:nvSpPr>
        <p:spPr>
          <a:xfrm>
            <a:off x="784926" y="4685959"/>
            <a:ext cx="3849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400" dirty="0">
                <a:solidFill>
                  <a:schemeClr val="bg1"/>
                </a:solidFill>
                <a:latin typeface="Bahnschrift" panose="020B0502040204020203" pitchFamily="34" charset="0"/>
              </a:rPr>
              <a:t>OBRIGADO!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C1CF4-F436-BF39-B161-AA03D4D834E9}"/>
              </a:ext>
            </a:extLst>
          </p:cNvPr>
          <p:cNvSpPr txBox="1"/>
          <p:nvPr/>
        </p:nvSpPr>
        <p:spPr>
          <a:xfrm>
            <a:off x="784926" y="5324703"/>
            <a:ext cx="3633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</a:rPr>
              <a:t>H2HC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E20A9-9BF6-DFAF-D256-7B0AF6217D32}"/>
              </a:ext>
            </a:extLst>
          </p:cNvPr>
          <p:cNvSpPr txBox="1"/>
          <p:nvPr/>
        </p:nvSpPr>
        <p:spPr>
          <a:xfrm>
            <a:off x="-263611" y="43166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R" dirty="0"/>
          </a:p>
        </p:txBody>
      </p:sp>
      <p:pic>
        <p:nvPicPr>
          <p:cNvPr id="7" name="Picture 6" descr="Github Logo - Free social media icons">
            <a:extLst>
              <a:ext uri="{FF2B5EF4-FFF2-40B4-BE49-F238E27FC236}">
                <a16:creationId xmlns:a16="http://schemas.microsoft.com/office/drawing/2014/main" id="{02A1F64C-19CD-862F-F04A-55483C01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023" y="5240208"/>
            <a:ext cx="863306" cy="86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9A667-BA20-0CD3-071C-5454A977BF37}"/>
              </a:ext>
            </a:extLst>
          </p:cNvPr>
          <p:cNvSpPr txBox="1"/>
          <p:nvPr/>
        </p:nvSpPr>
        <p:spPr>
          <a:xfrm>
            <a:off x="8544232" y="6079917"/>
            <a:ext cx="3227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https://</a:t>
            </a:r>
            <a:r>
              <a:rPr lang="en-US" sz="20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github.com</a:t>
            </a:r>
            <a:r>
              <a:rPr lang="en-US" sz="20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/Ev3rR3d</a:t>
            </a:r>
            <a:endParaRPr lang="en-BR" sz="20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83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eamワークショップ::ASCII Skull Art Wallpaper">
            <a:extLst>
              <a:ext uri="{FF2B5EF4-FFF2-40B4-BE49-F238E27FC236}">
                <a16:creationId xmlns:a16="http://schemas.microsoft.com/office/drawing/2014/main" id="{C206E582-8A49-ED6A-E525-27C14828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0" t="-1" r="28710" b="20"/>
          <a:stretch/>
        </p:blipFill>
        <p:spPr bwMode="auto">
          <a:xfrm>
            <a:off x="0" y="0"/>
            <a:ext cx="4754881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70C35F-EE80-099F-96FD-DB4DB10F595F}"/>
              </a:ext>
            </a:extLst>
          </p:cNvPr>
          <p:cNvSpPr txBox="1"/>
          <p:nvPr/>
        </p:nvSpPr>
        <p:spPr>
          <a:xfrm>
            <a:off x="5472429" y="2961089"/>
            <a:ext cx="6010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800" b="1" dirty="0">
                <a:solidFill>
                  <a:schemeClr val="bg1"/>
                </a:solidFill>
                <a:latin typeface="Bahnschrift" panose="020B0502040204020203" pitchFamily="34" charset="0"/>
                <a:ea typeface="Geneva" panose="020B0503030404040204" pitchFamily="34" charset="0"/>
                <a:cs typeface="Californian FB" panose="020F0502020204030204" pitchFamily="34" charset="0"/>
              </a:rPr>
              <a:t>INFRAESTRUTURA DO ATAQUE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8AFB51-7F41-EEFD-A76D-F973B1FDAB94}"/>
              </a:ext>
            </a:extLst>
          </p:cNvPr>
          <p:cNvSpPr/>
          <p:nvPr/>
        </p:nvSpPr>
        <p:spPr>
          <a:xfrm>
            <a:off x="5183794" y="2725069"/>
            <a:ext cx="6530151" cy="2071561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A36CBE-816E-1D47-88BD-34726CFD565A}"/>
              </a:ext>
            </a:extLst>
          </p:cNvPr>
          <p:cNvSpPr/>
          <p:nvPr/>
        </p:nvSpPr>
        <p:spPr>
          <a:xfrm>
            <a:off x="5047869" y="2860325"/>
            <a:ext cx="6530151" cy="2071561"/>
          </a:xfrm>
          <a:prstGeom prst="roundRect">
            <a:avLst>
              <a:gd name="adj" fmla="val 7653"/>
            </a:avLst>
          </a:prstGeom>
          <a:noFill/>
          <a:ln>
            <a:gradFill flip="none" rotWithShape="1">
              <a:gsLst>
                <a:gs pos="0">
                  <a:srgbClr val="1F3841"/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1640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Infraestrutura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99B2FA-EA6F-7165-3E3B-81D5D677BCC0}"/>
              </a:ext>
            </a:extLst>
          </p:cNvPr>
          <p:cNvGrpSpPr/>
          <p:nvPr/>
        </p:nvGrpSpPr>
        <p:grpSpPr>
          <a:xfrm>
            <a:off x="5748943" y="1432370"/>
            <a:ext cx="518984" cy="510746"/>
            <a:chOff x="1482812" y="1458097"/>
            <a:chExt cx="518984" cy="510746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F3C564-45F2-82BE-C2A4-BA2899E11D08}"/>
                </a:ext>
              </a:extLst>
            </p:cNvPr>
            <p:cNvSpPr/>
            <p:nvPr/>
          </p:nvSpPr>
          <p:spPr>
            <a:xfrm>
              <a:off x="1482812" y="1458097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2" name="Graphic 11" descr="Envelope with solid fill">
              <a:extLst>
                <a:ext uri="{FF2B5EF4-FFF2-40B4-BE49-F238E27FC236}">
                  <a16:creationId xmlns:a16="http://schemas.microsoft.com/office/drawing/2014/main" id="{94A8EC60-6D68-709E-02DE-8E35DADC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3492" y="1554658"/>
              <a:ext cx="317623" cy="31762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4A7118-017A-7957-90AC-11324618A45E}"/>
              </a:ext>
            </a:extLst>
          </p:cNvPr>
          <p:cNvGrpSpPr/>
          <p:nvPr/>
        </p:nvGrpSpPr>
        <p:grpSpPr>
          <a:xfrm>
            <a:off x="5748943" y="2746305"/>
            <a:ext cx="518984" cy="510746"/>
            <a:chOff x="1482812" y="2416742"/>
            <a:chExt cx="518984" cy="51074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C925B32-5A53-6F87-E42E-5F8A73C8F2BB}"/>
                </a:ext>
              </a:extLst>
            </p:cNvPr>
            <p:cNvSpPr/>
            <p:nvPr/>
          </p:nvSpPr>
          <p:spPr>
            <a:xfrm>
              <a:off x="1482812" y="241674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F322D6BA-CA46-6BCC-1A22-B115AC85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83492" y="2507524"/>
              <a:ext cx="329182" cy="32918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0835ED-BBD4-00FC-4E85-17591DCBBC19}"/>
              </a:ext>
            </a:extLst>
          </p:cNvPr>
          <p:cNvGrpSpPr/>
          <p:nvPr/>
        </p:nvGrpSpPr>
        <p:grpSpPr>
          <a:xfrm>
            <a:off x="5748402" y="5374176"/>
            <a:ext cx="518984" cy="510746"/>
            <a:chOff x="1482812" y="4437802"/>
            <a:chExt cx="518984" cy="51074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3AD1D3A-4E6F-CF2B-D25B-850A919E18B5}"/>
                </a:ext>
              </a:extLst>
            </p:cNvPr>
            <p:cNvSpPr/>
            <p:nvPr/>
          </p:nvSpPr>
          <p:spPr>
            <a:xfrm>
              <a:off x="1482812" y="443780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99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3" name="Graphic 22" descr="Server with solid fill">
              <a:extLst>
                <a:ext uri="{FF2B5EF4-FFF2-40B4-BE49-F238E27FC236}">
                  <a16:creationId xmlns:a16="http://schemas.microsoft.com/office/drawing/2014/main" id="{B5F82F85-6021-39B9-E680-E17FB082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3492" y="4526374"/>
              <a:ext cx="316543" cy="3165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81BB75-8DCA-07D0-C3CE-365850CAB41E}"/>
              </a:ext>
            </a:extLst>
          </p:cNvPr>
          <p:cNvGrpSpPr/>
          <p:nvPr/>
        </p:nvGrpSpPr>
        <p:grpSpPr>
          <a:xfrm>
            <a:off x="5748402" y="4060240"/>
            <a:ext cx="518984" cy="510746"/>
            <a:chOff x="6856326" y="4948548"/>
            <a:chExt cx="518984" cy="51074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EAF0F9-73B9-EC54-D261-67252A945EFE}"/>
                </a:ext>
              </a:extLst>
            </p:cNvPr>
            <p:cNvSpPr/>
            <p:nvPr/>
          </p:nvSpPr>
          <p:spPr>
            <a:xfrm>
              <a:off x="6856326" y="494854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5" name="Graphic 24" descr="Syncing cloud with solid fill">
              <a:extLst>
                <a:ext uri="{FF2B5EF4-FFF2-40B4-BE49-F238E27FC236}">
                  <a16:creationId xmlns:a16="http://schemas.microsoft.com/office/drawing/2014/main" id="{F3F03D52-C425-3883-381F-DCBDEDAE7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5047" y="5043150"/>
              <a:ext cx="321542" cy="321542"/>
            </a:xfrm>
            <a:prstGeom prst="rect">
              <a:avLst/>
            </a:prstGeom>
          </p:spPr>
        </p:pic>
      </p:grpSp>
      <p:pic>
        <p:nvPicPr>
          <p:cNvPr id="3080" name="Picture 8" descr="Hacker PNG images free download | Pngimg.com">
            <a:extLst>
              <a:ext uri="{FF2B5EF4-FFF2-40B4-BE49-F238E27FC236}">
                <a16:creationId xmlns:a16="http://schemas.microsoft.com/office/drawing/2014/main" id="{AF4F1D00-680B-2DF8-725C-7AC63708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67" y="3005203"/>
            <a:ext cx="1272567" cy="8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eo - ícones de do utilizador grátis">
            <a:extLst>
              <a:ext uri="{FF2B5EF4-FFF2-40B4-BE49-F238E27FC236}">
                <a16:creationId xmlns:a16="http://schemas.microsoft.com/office/drawing/2014/main" id="{C1D58165-36E5-108B-5596-59F60844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61" y="2999498"/>
            <a:ext cx="926691" cy="92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5C0F3A-44D8-2A1B-DCC8-21C2EC20DEBB}"/>
              </a:ext>
            </a:extLst>
          </p:cNvPr>
          <p:cNvSpPr txBox="1"/>
          <p:nvPr/>
        </p:nvSpPr>
        <p:spPr>
          <a:xfrm>
            <a:off x="5550867" y="1124593"/>
            <a:ext cx="109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Mailserver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813E05-674A-16CB-A8E2-6E6EF7C3C7BC}"/>
              </a:ext>
            </a:extLst>
          </p:cNvPr>
          <p:cNvSpPr txBox="1"/>
          <p:nvPr/>
        </p:nvSpPr>
        <p:spPr>
          <a:xfrm>
            <a:off x="5529047" y="2450994"/>
            <a:ext cx="102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Webserver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96F685-D07F-8277-DD09-D6CF579C1F22}"/>
              </a:ext>
            </a:extLst>
          </p:cNvPr>
          <p:cNvSpPr txBox="1"/>
          <p:nvPr/>
        </p:nvSpPr>
        <p:spPr>
          <a:xfrm>
            <a:off x="5594245" y="3753930"/>
            <a:ext cx="96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57EAB5-F251-78F7-8245-AE95B100476F}"/>
              </a:ext>
            </a:extLst>
          </p:cNvPr>
          <p:cNvSpPr txBox="1"/>
          <p:nvPr/>
        </p:nvSpPr>
        <p:spPr>
          <a:xfrm>
            <a:off x="5594244" y="5973494"/>
            <a:ext cx="897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C2 Server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4C79107-264E-D9E9-DC2A-846242A13B7F}"/>
              </a:ext>
            </a:extLst>
          </p:cNvPr>
          <p:cNvCxnSpPr>
            <a:stCxn id="3080" idx="0"/>
            <a:endCxn id="10" idx="8"/>
          </p:cNvCxnSpPr>
          <p:nvPr/>
        </p:nvCxnSpPr>
        <p:spPr>
          <a:xfrm rot="5400000" flipH="1" flipV="1">
            <a:off x="4395017" y="1651277"/>
            <a:ext cx="1317460" cy="1390392"/>
          </a:xfrm>
          <a:prstGeom prst="bentConnector4">
            <a:avLst>
              <a:gd name="adj1" fmla="val 40308"/>
              <a:gd name="adj2" fmla="val -278"/>
            </a:avLst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5A199E0-1588-546F-219B-FC2415381F17}"/>
              </a:ext>
            </a:extLst>
          </p:cNvPr>
          <p:cNvCxnSpPr>
            <a:cxnSpLocks/>
            <a:stCxn id="10" idx="6"/>
            <a:endCxn id="3082" idx="0"/>
          </p:cNvCxnSpPr>
          <p:nvPr/>
        </p:nvCxnSpPr>
        <p:spPr>
          <a:xfrm>
            <a:off x="6267927" y="1687743"/>
            <a:ext cx="2167080" cy="1311755"/>
          </a:xfrm>
          <a:prstGeom prst="bentConnector2">
            <a:avLst/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21092BF-6168-073B-A52F-3C2DCD0B1E1A}"/>
              </a:ext>
            </a:extLst>
          </p:cNvPr>
          <p:cNvCxnSpPr>
            <a:cxnSpLocks/>
            <a:stCxn id="13" idx="6"/>
            <a:endCxn id="3082" idx="1"/>
          </p:cNvCxnSpPr>
          <p:nvPr/>
        </p:nvCxnSpPr>
        <p:spPr>
          <a:xfrm>
            <a:off x="6267927" y="3001678"/>
            <a:ext cx="1703734" cy="46116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2FEC808-E48C-F738-A41C-632AF4A1FAD9}"/>
              </a:ext>
            </a:extLst>
          </p:cNvPr>
          <p:cNvCxnSpPr>
            <a:cxnSpLocks/>
            <a:stCxn id="3082" idx="2"/>
            <a:endCxn id="19" idx="6"/>
          </p:cNvCxnSpPr>
          <p:nvPr/>
        </p:nvCxnSpPr>
        <p:spPr>
          <a:xfrm rot="5400000">
            <a:off x="7156485" y="3037091"/>
            <a:ext cx="389424" cy="2167621"/>
          </a:xfrm>
          <a:prstGeom prst="bentConnector2">
            <a:avLst/>
          </a:prstGeom>
          <a:ln>
            <a:solidFill>
              <a:srgbClr val="FFC10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55D04C-5D58-4FAB-9E62-564E8BB891B6}"/>
              </a:ext>
            </a:extLst>
          </p:cNvPr>
          <p:cNvCxnSpPr>
            <a:stCxn id="19" idx="7"/>
            <a:endCxn id="21" idx="5"/>
          </p:cNvCxnSpPr>
          <p:nvPr/>
        </p:nvCxnSpPr>
        <p:spPr>
          <a:xfrm>
            <a:off x="6007894" y="4570986"/>
            <a:ext cx="0" cy="803190"/>
          </a:xfrm>
          <a:prstGeom prst="line">
            <a:avLst/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5D01495-D245-01AF-0FAC-847DB158D02D}"/>
              </a:ext>
            </a:extLst>
          </p:cNvPr>
          <p:cNvCxnSpPr>
            <a:cxnSpLocks/>
            <a:stCxn id="21" idx="8"/>
            <a:endCxn id="3080" idx="2"/>
          </p:cNvCxnSpPr>
          <p:nvPr/>
        </p:nvCxnSpPr>
        <p:spPr>
          <a:xfrm flipH="1" flipV="1">
            <a:off x="4358551" y="3852796"/>
            <a:ext cx="1389851" cy="1776753"/>
          </a:xfrm>
          <a:prstGeom prst="bentConnector4">
            <a:avLst>
              <a:gd name="adj1" fmla="val 99724"/>
              <a:gd name="adj2" fmla="val 57187"/>
            </a:avLst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76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B1282-2561-DFFF-E3DA-D314E0DE799E}"/>
              </a:ext>
            </a:extLst>
          </p:cNvPr>
          <p:cNvSpPr txBox="1"/>
          <p:nvPr/>
        </p:nvSpPr>
        <p:spPr>
          <a:xfrm>
            <a:off x="593397" y="275129"/>
            <a:ext cx="74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Infraestrutura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D5511-722B-DADA-C235-38B87330DAFE}"/>
              </a:ext>
            </a:extLst>
          </p:cNvPr>
          <p:cNvCxnSpPr/>
          <p:nvPr/>
        </p:nvCxnSpPr>
        <p:spPr>
          <a:xfrm>
            <a:off x="684505" y="853749"/>
            <a:ext cx="1700886" cy="0"/>
          </a:xfrm>
          <a:prstGeom prst="line">
            <a:avLst/>
          </a:prstGeom>
          <a:ln w="57150">
            <a:solidFill>
              <a:srgbClr val="1F3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99B2FA-EA6F-7165-3E3B-81D5D677BCC0}"/>
              </a:ext>
            </a:extLst>
          </p:cNvPr>
          <p:cNvGrpSpPr/>
          <p:nvPr/>
        </p:nvGrpSpPr>
        <p:grpSpPr>
          <a:xfrm>
            <a:off x="2289057" y="1432370"/>
            <a:ext cx="518984" cy="510746"/>
            <a:chOff x="1482812" y="1458097"/>
            <a:chExt cx="518984" cy="510746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F3C564-45F2-82BE-C2A4-BA2899E11D08}"/>
                </a:ext>
              </a:extLst>
            </p:cNvPr>
            <p:cNvSpPr/>
            <p:nvPr/>
          </p:nvSpPr>
          <p:spPr>
            <a:xfrm>
              <a:off x="1482812" y="1458097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2" name="Graphic 11" descr="Envelope with solid fill">
              <a:extLst>
                <a:ext uri="{FF2B5EF4-FFF2-40B4-BE49-F238E27FC236}">
                  <a16:creationId xmlns:a16="http://schemas.microsoft.com/office/drawing/2014/main" id="{94A8EC60-6D68-709E-02DE-8E35DADC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3492" y="1554658"/>
              <a:ext cx="317623" cy="31762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4A7118-017A-7957-90AC-11324618A45E}"/>
              </a:ext>
            </a:extLst>
          </p:cNvPr>
          <p:cNvGrpSpPr/>
          <p:nvPr/>
        </p:nvGrpSpPr>
        <p:grpSpPr>
          <a:xfrm>
            <a:off x="2289057" y="2746305"/>
            <a:ext cx="518984" cy="510746"/>
            <a:chOff x="1482812" y="2416742"/>
            <a:chExt cx="518984" cy="51074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C925B32-5A53-6F87-E42E-5F8A73C8F2BB}"/>
                </a:ext>
              </a:extLst>
            </p:cNvPr>
            <p:cNvSpPr/>
            <p:nvPr/>
          </p:nvSpPr>
          <p:spPr>
            <a:xfrm>
              <a:off x="1482812" y="241674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F322D6BA-CA46-6BCC-1A22-B115AC85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83492" y="2507524"/>
              <a:ext cx="329182" cy="32918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0835ED-BBD4-00FC-4E85-17591DCBBC19}"/>
              </a:ext>
            </a:extLst>
          </p:cNvPr>
          <p:cNvGrpSpPr/>
          <p:nvPr/>
        </p:nvGrpSpPr>
        <p:grpSpPr>
          <a:xfrm>
            <a:off x="2288516" y="5374176"/>
            <a:ext cx="518984" cy="510746"/>
            <a:chOff x="1482812" y="4437802"/>
            <a:chExt cx="518984" cy="51074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3AD1D3A-4E6F-CF2B-D25B-850A919E18B5}"/>
                </a:ext>
              </a:extLst>
            </p:cNvPr>
            <p:cNvSpPr/>
            <p:nvPr/>
          </p:nvSpPr>
          <p:spPr>
            <a:xfrm>
              <a:off x="1482812" y="4437802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99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3" name="Graphic 22" descr="Server with solid fill">
              <a:extLst>
                <a:ext uri="{FF2B5EF4-FFF2-40B4-BE49-F238E27FC236}">
                  <a16:creationId xmlns:a16="http://schemas.microsoft.com/office/drawing/2014/main" id="{B5F82F85-6021-39B9-E680-E17FB082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3492" y="4526374"/>
              <a:ext cx="316543" cy="3165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81BB75-8DCA-07D0-C3CE-365850CAB41E}"/>
              </a:ext>
            </a:extLst>
          </p:cNvPr>
          <p:cNvGrpSpPr/>
          <p:nvPr/>
        </p:nvGrpSpPr>
        <p:grpSpPr>
          <a:xfrm>
            <a:off x="2288516" y="4060240"/>
            <a:ext cx="518984" cy="510746"/>
            <a:chOff x="6856326" y="4948548"/>
            <a:chExt cx="518984" cy="51074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EAF0F9-73B9-EC54-D261-67252A945EFE}"/>
                </a:ext>
              </a:extLst>
            </p:cNvPr>
            <p:cNvSpPr/>
            <p:nvPr/>
          </p:nvSpPr>
          <p:spPr>
            <a:xfrm>
              <a:off x="6856326" y="4948548"/>
              <a:ext cx="518984" cy="510746"/>
            </a:xfrm>
            <a:custGeom>
              <a:avLst/>
              <a:gdLst>
                <a:gd name="connsiteX0" fmla="*/ 259492 w 518984"/>
                <a:gd name="connsiteY0" fmla="*/ 76200 h 510746"/>
                <a:gd name="connsiteX1" fmla="*/ 76200 w 518984"/>
                <a:gd name="connsiteY1" fmla="*/ 255373 h 510746"/>
                <a:gd name="connsiteX2" fmla="*/ 259492 w 518984"/>
                <a:gd name="connsiteY2" fmla="*/ 434546 h 510746"/>
                <a:gd name="connsiteX3" fmla="*/ 442784 w 518984"/>
                <a:gd name="connsiteY3" fmla="*/ 255373 h 510746"/>
                <a:gd name="connsiteX4" fmla="*/ 259492 w 518984"/>
                <a:gd name="connsiteY4" fmla="*/ 76200 h 510746"/>
                <a:gd name="connsiteX5" fmla="*/ 259492 w 518984"/>
                <a:gd name="connsiteY5" fmla="*/ 0 h 510746"/>
                <a:gd name="connsiteX6" fmla="*/ 518984 w 518984"/>
                <a:gd name="connsiteY6" fmla="*/ 255373 h 510746"/>
                <a:gd name="connsiteX7" fmla="*/ 259492 w 518984"/>
                <a:gd name="connsiteY7" fmla="*/ 510746 h 510746"/>
                <a:gd name="connsiteX8" fmla="*/ 0 w 518984"/>
                <a:gd name="connsiteY8" fmla="*/ 255373 h 510746"/>
                <a:gd name="connsiteX9" fmla="*/ 259492 w 518984"/>
                <a:gd name="connsiteY9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984" h="510746">
                  <a:moveTo>
                    <a:pt x="259492" y="76200"/>
                  </a:moveTo>
                  <a:cubicBezTo>
                    <a:pt x="158263" y="76200"/>
                    <a:pt x="76200" y="156418"/>
                    <a:pt x="76200" y="255373"/>
                  </a:cubicBezTo>
                  <a:cubicBezTo>
                    <a:pt x="76200" y="354328"/>
                    <a:pt x="158263" y="434546"/>
                    <a:pt x="259492" y="434546"/>
                  </a:cubicBezTo>
                  <a:cubicBezTo>
                    <a:pt x="360721" y="434546"/>
                    <a:pt x="442784" y="354328"/>
                    <a:pt x="442784" y="255373"/>
                  </a:cubicBezTo>
                  <a:cubicBezTo>
                    <a:pt x="442784" y="156418"/>
                    <a:pt x="360721" y="76200"/>
                    <a:pt x="259492" y="76200"/>
                  </a:cubicBezTo>
                  <a:close/>
                  <a:moveTo>
                    <a:pt x="259492" y="0"/>
                  </a:moveTo>
                  <a:cubicBezTo>
                    <a:pt x="402805" y="0"/>
                    <a:pt x="518984" y="114334"/>
                    <a:pt x="518984" y="255373"/>
                  </a:cubicBezTo>
                  <a:cubicBezTo>
                    <a:pt x="518984" y="396412"/>
                    <a:pt x="402805" y="510746"/>
                    <a:pt x="259492" y="510746"/>
                  </a:cubicBezTo>
                  <a:cubicBezTo>
                    <a:pt x="116179" y="510746"/>
                    <a:pt x="0" y="396412"/>
                    <a:pt x="0" y="255373"/>
                  </a:cubicBezTo>
                  <a:cubicBezTo>
                    <a:pt x="0" y="114334"/>
                    <a:pt x="116179" y="0"/>
                    <a:pt x="259492" y="0"/>
                  </a:cubicBez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R"/>
            </a:p>
          </p:txBody>
        </p:sp>
        <p:pic>
          <p:nvPicPr>
            <p:cNvPr id="25" name="Graphic 24" descr="Syncing cloud with solid fill">
              <a:extLst>
                <a:ext uri="{FF2B5EF4-FFF2-40B4-BE49-F238E27FC236}">
                  <a16:creationId xmlns:a16="http://schemas.microsoft.com/office/drawing/2014/main" id="{F3F03D52-C425-3883-381F-DCBDEDAE7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5047" y="5043150"/>
              <a:ext cx="321542" cy="321542"/>
            </a:xfrm>
            <a:prstGeom prst="rect">
              <a:avLst/>
            </a:prstGeom>
          </p:spPr>
        </p:pic>
      </p:grpSp>
      <p:pic>
        <p:nvPicPr>
          <p:cNvPr id="3080" name="Picture 8" descr="Hacker PNG images free download | Pngimg.com">
            <a:extLst>
              <a:ext uri="{FF2B5EF4-FFF2-40B4-BE49-F238E27FC236}">
                <a16:creationId xmlns:a16="http://schemas.microsoft.com/office/drawing/2014/main" id="{AF4F1D00-680B-2DF8-725C-7AC63708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1" y="3005203"/>
            <a:ext cx="1272567" cy="8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eo - ícones de do utilizador grátis">
            <a:extLst>
              <a:ext uri="{FF2B5EF4-FFF2-40B4-BE49-F238E27FC236}">
                <a16:creationId xmlns:a16="http://schemas.microsoft.com/office/drawing/2014/main" id="{C1D58165-36E5-108B-5596-59F60844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75" y="2999498"/>
            <a:ext cx="926691" cy="92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5C0F3A-44D8-2A1B-DCC8-21C2EC20DEBB}"/>
              </a:ext>
            </a:extLst>
          </p:cNvPr>
          <p:cNvSpPr txBox="1"/>
          <p:nvPr/>
        </p:nvSpPr>
        <p:spPr>
          <a:xfrm>
            <a:off x="2090981" y="1124593"/>
            <a:ext cx="98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Mailserver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813E05-674A-16CB-A8E2-6E6EF7C3C7BC}"/>
              </a:ext>
            </a:extLst>
          </p:cNvPr>
          <p:cNvSpPr txBox="1"/>
          <p:nvPr/>
        </p:nvSpPr>
        <p:spPr>
          <a:xfrm>
            <a:off x="2069161" y="2450994"/>
            <a:ext cx="1008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Webserver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96F685-D07F-8277-DD09-D6CF579C1F22}"/>
              </a:ext>
            </a:extLst>
          </p:cNvPr>
          <p:cNvSpPr txBox="1"/>
          <p:nvPr/>
        </p:nvSpPr>
        <p:spPr>
          <a:xfrm>
            <a:off x="2134359" y="3753930"/>
            <a:ext cx="101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Redirector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57EAB5-F251-78F7-8245-AE95B100476F}"/>
              </a:ext>
            </a:extLst>
          </p:cNvPr>
          <p:cNvSpPr txBox="1"/>
          <p:nvPr/>
        </p:nvSpPr>
        <p:spPr>
          <a:xfrm>
            <a:off x="2134358" y="5973494"/>
            <a:ext cx="943137" cy="31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C2 Server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4C79107-264E-D9E9-DC2A-846242A13B7F}"/>
              </a:ext>
            </a:extLst>
          </p:cNvPr>
          <p:cNvCxnSpPr>
            <a:stCxn id="3080" idx="0"/>
            <a:endCxn id="10" idx="8"/>
          </p:cNvCxnSpPr>
          <p:nvPr/>
        </p:nvCxnSpPr>
        <p:spPr>
          <a:xfrm rot="5400000" flipH="1" flipV="1">
            <a:off x="935131" y="1651277"/>
            <a:ext cx="1317460" cy="1390392"/>
          </a:xfrm>
          <a:prstGeom prst="bentConnector4">
            <a:avLst>
              <a:gd name="adj1" fmla="val 40308"/>
              <a:gd name="adj2" fmla="val -278"/>
            </a:avLst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5A199E0-1588-546F-219B-FC2415381F17}"/>
              </a:ext>
            </a:extLst>
          </p:cNvPr>
          <p:cNvCxnSpPr>
            <a:cxnSpLocks/>
            <a:stCxn id="10" idx="6"/>
            <a:endCxn id="3082" idx="0"/>
          </p:cNvCxnSpPr>
          <p:nvPr/>
        </p:nvCxnSpPr>
        <p:spPr>
          <a:xfrm>
            <a:off x="2808041" y="1687743"/>
            <a:ext cx="2167080" cy="1311755"/>
          </a:xfrm>
          <a:prstGeom prst="bentConnector2">
            <a:avLst/>
          </a:prstGeom>
          <a:ln>
            <a:solidFill>
              <a:srgbClr val="1460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21092BF-6168-073B-A52F-3C2DCD0B1E1A}"/>
              </a:ext>
            </a:extLst>
          </p:cNvPr>
          <p:cNvCxnSpPr>
            <a:cxnSpLocks/>
            <a:stCxn id="13" idx="6"/>
            <a:endCxn id="3082" idx="1"/>
          </p:cNvCxnSpPr>
          <p:nvPr/>
        </p:nvCxnSpPr>
        <p:spPr>
          <a:xfrm>
            <a:off x="2808041" y="3001678"/>
            <a:ext cx="1703734" cy="46116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2FEC808-E48C-F738-A41C-632AF4A1FAD9}"/>
              </a:ext>
            </a:extLst>
          </p:cNvPr>
          <p:cNvCxnSpPr>
            <a:cxnSpLocks/>
            <a:stCxn id="3082" idx="2"/>
            <a:endCxn id="19" idx="6"/>
          </p:cNvCxnSpPr>
          <p:nvPr/>
        </p:nvCxnSpPr>
        <p:spPr>
          <a:xfrm rot="5400000">
            <a:off x="3696599" y="3037091"/>
            <a:ext cx="389424" cy="2167621"/>
          </a:xfrm>
          <a:prstGeom prst="bentConnector2">
            <a:avLst/>
          </a:prstGeom>
          <a:ln>
            <a:solidFill>
              <a:srgbClr val="FFC10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55D04C-5D58-4FAB-9E62-564E8BB891B6}"/>
              </a:ext>
            </a:extLst>
          </p:cNvPr>
          <p:cNvCxnSpPr>
            <a:stCxn id="19" idx="7"/>
            <a:endCxn id="21" idx="5"/>
          </p:cNvCxnSpPr>
          <p:nvPr/>
        </p:nvCxnSpPr>
        <p:spPr>
          <a:xfrm>
            <a:off x="2548008" y="4570986"/>
            <a:ext cx="0" cy="803190"/>
          </a:xfrm>
          <a:prstGeom prst="line">
            <a:avLst/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5D01495-D245-01AF-0FAC-847DB158D02D}"/>
              </a:ext>
            </a:extLst>
          </p:cNvPr>
          <p:cNvCxnSpPr>
            <a:cxnSpLocks/>
            <a:stCxn id="21" idx="8"/>
            <a:endCxn id="3080" idx="2"/>
          </p:cNvCxnSpPr>
          <p:nvPr/>
        </p:nvCxnSpPr>
        <p:spPr>
          <a:xfrm flipH="1" flipV="1">
            <a:off x="898665" y="3852796"/>
            <a:ext cx="1389851" cy="1776753"/>
          </a:xfrm>
          <a:prstGeom prst="bentConnector4">
            <a:avLst>
              <a:gd name="adj1" fmla="val 99724"/>
              <a:gd name="adj2" fmla="val 57187"/>
            </a:avLst>
          </a:prstGeom>
          <a:ln>
            <a:solidFill>
              <a:srgbClr val="94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5" name="Rectangle 3074">
            <a:extLst>
              <a:ext uri="{FF2B5EF4-FFF2-40B4-BE49-F238E27FC236}">
                <a16:creationId xmlns:a16="http://schemas.microsoft.com/office/drawing/2014/main" id="{82CF0578-DAE3-3157-351D-897EC69D49DC}"/>
              </a:ext>
            </a:extLst>
          </p:cNvPr>
          <p:cNvSpPr/>
          <p:nvPr/>
        </p:nvSpPr>
        <p:spPr>
          <a:xfrm>
            <a:off x="5682565" y="0"/>
            <a:ext cx="650943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83A23A28-0ED7-EC69-0B06-076918A47AD5}"/>
              </a:ext>
            </a:extLst>
          </p:cNvPr>
          <p:cNvSpPr txBox="1"/>
          <p:nvPr/>
        </p:nvSpPr>
        <p:spPr>
          <a:xfrm>
            <a:off x="6096000" y="268974"/>
            <a:ext cx="2334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  <a:latin typeface="Bahnschrift" panose="020B0502040204020203" pitchFamily="34" charset="0"/>
              </a:rPr>
              <a:t>Mailserver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5DBBB0FD-86DC-1FE0-3F64-138E1F8FCB23}"/>
              </a:ext>
            </a:extLst>
          </p:cNvPr>
          <p:cNvSpPr txBox="1"/>
          <p:nvPr/>
        </p:nvSpPr>
        <p:spPr>
          <a:xfrm>
            <a:off x="6096000" y="866059"/>
            <a:ext cx="585710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Autenticação: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DKIM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SPF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DMARC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Testar: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Avenir Next Condensed" panose="020B0506020202020204" pitchFamily="34" charset="0"/>
                <a:hlinkClick r:id="rId13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Avenir Next Condensed" panose="020B0506020202020204" pitchFamily="34" charset="0"/>
                <a:hlinkClick r:id="rId13"/>
              </a:rPr>
              <a:t>www.mail-tester.com</a:t>
            </a:r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endParaRPr lang="en-BR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Definição da campanha: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Feriados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Prêmios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Dívidas</a:t>
            </a:r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Esquentar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” o e-mail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Design da </a:t>
            </a:r>
            <a:r>
              <a:rPr lang="en-US" sz="160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campanha</a:t>
            </a:r>
            <a:r>
              <a:rPr lang="en-US" sz="16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: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3083" name="Picture 3082">
            <a:extLst>
              <a:ext uri="{FF2B5EF4-FFF2-40B4-BE49-F238E27FC236}">
                <a16:creationId xmlns:a16="http://schemas.microsoft.com/office/drawing/2014/main" id="{372CF7F4-34A6-E276-0A6B-74B4F77415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51590" y="4520101"/>
            <a:ext cx="1541978" cy="2168599"/>
          </a:xfrm>
          <a:prstGeom prst="rect">
            <a:avLst/>
          </a:prstGeom>
        </p:spPr>
      </p:pic>
      <p:pic>
        <p:nvPicPr>
          <p:cNvPr id="3084" name="Picture 3083">
            <a:extLst>
              <a:ext uri="{FF2B5EF4-FFF2-40B4-BE49-F238E27FC236}">
                <a16:creationId xmlns:a16="http://schemas.microsoft.com/office/drawing/2014/main" id="{A120CF11-B47D-0F62-9081-54A1D5D022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65001" y="4520101"/>
            <a:ext cx="1541979" cy="21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3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4041</TotalTime>
  <Words>2585</Words>
  <Application>Microsoft Office PowerPoint</Application>
  <PresentationFormat>Widescreen</PresentationFormat>
  <Paragraphs>736</Paragraphs>
  <Slides>64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4" baseType="lpstr">
      <vt:lpstr>Apple Chancery</vt:lpstr>
      <vt:lpstr>Aptos</vt:lpstr>
      <vt:lpstr>Aptos Display</vt:lpstr>
      <vt:lpstr>Arial</vt:lpstr>
      <vt:lpstr>Avenir Next Condensed</vt:lpstr>
      <vt:lpstr>Avenir Next LT Pro</vt:lpstr>
      <vt:lpstr>Bahnschrift</vt:lpstr>
      <vt:lpstr>Courier New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Javarez</dc:creator>
  <cp:lastModifiedBy>Bruno Javarez</cp:lastModifiedBy>
  <cp:revision>66</cp:revision>
  <dcterms:created xsi:type="dcterms:W3CDTF">2024-07-12T18:55:03Z</dcterms:created>
  <dcterms:modified xsi:type="dcterms:W3CDTF">2024-12-15T01:16:40Z</dcterms:modified>
</cp:coreProperties>
</file>